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sldIdLst>
    <p:sldId id="322" r:id="rId2"/>
    <p:sldId id="319" r:id="rId3"/>
    <p:sldId id="320" r:id="rId4"/>
    <p:sldId id="321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30" r:id="rId18"/>
    <p:sldId id="339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263" r:id="rId35"/>
    <p:sldId id="264" r:id="rId36"/>
    <p:sldId id="265" r:id="rId37"/>
    <p:sldId id="266" r:id="rId38"/>
    <p:sldId id="267" r:id="rId39"/>
    <p:sldId id="268" r:id="rId40"/>
    <p:sldId id="279" r:id="rId41"/>
    <p:sldId id="352" r:id="rId42"/>
    <p:sldId id="280" r:id="rId43"/>
    <p:sldId id="284" r:id="rId44"/>
    <p:sldId id="286" r:id="rId45"/>
    <p:sldId id="287" r:id="rId46"/>
    <p:sldId id="288" r:id="rId47"/>
    <p:sldId id="289" r:id="rId48"/>
    <p:sldId id="290" r:id="rId49"/>
    <p:sldId id="353" r:id="rId50"/>
    <p:sldId id="291" r:id="rId51"/>
    <p:sldId id="318" r:id="rId52"/>
    <p:sldId id="356" r:id="rId53"/>
    <p:sldId id="297" r:id="rId54"/>
    <p:sldId id="299" r:id="rId55"/>
    <p:sldId id="305" r:id="rId56"/>
    <p:sldId id="374" r:id="rId57"/>
    <p:sldId id="354" r:id="rId58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Microsoft YaHei" pitchFamily="34" charset="-122"/>
        <a:cs typeface="Microsoft YaHei" pitchFamily="34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804" y="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buFont typeface="Times New Roman" pitchFamily="3" charset="0"/>
              <a:buNone/>
              <a:defRPr/>
            </a:pPr>
            <a:endParaRPr lang="it-IT">
              <a:latin typeface="Times New Roman" pitchFamily="3" charset="0"/>
              <a:ea typeface="Microsoft YaHei" charset="-122"/>
              <a:cs typeface="Microsoft YaHei" charset="-122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1pPr>
          </a:lstStyle>
          <a:p>
            <a:pPr>
              <a:defRPr/>
            </a:pPr>
            <a:fld id="{F16F87BE-420E-8F45-AB2F-E26F43AE34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3" charset="0"/>
        <a:ea typeface="ＭＳ Ｐゴシック" pitchFamily="3" charset="-128"/>
        <a:cs typeface="ＭＳ Ｐゴシック" pitchFamily="3" charset="-128"/>
      </a:defRPr>
    </a:lvl1pPr>
    <a:lvl2pPr marL="37931725" indent="-37474525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3" charset="0"/>
        <a:ea typeface="ＭＳ Ｐゴシック" pitchFamily="3" charset="-128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3" charset="0"/>
      <a:defRPr sz="1200" kern="1200">
        <a:solidFill>
          <a:srgbClr val="000000"/>
        </a:solidFill>
        <a:latin typeface="Times New Roman" pitchFamily="3" charset="0"/>
        <a:ea typeface="ＭＳ Ｐゴシック" pitchFamily="3" charset="-128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3" charset="0"/>
      <a:defRPr sz="1200" kern="1200">
        <a:solidFill>
          <a:srgbClr val="000000"/>
        </a:solidFill>
        <a:latin typeface="Times New Roman" pitchFamily="3" charset="0"/>
        <a:ea typeface="ＭＳ Ｐゴシック" pitchFamily="3" charset="-128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3" charset="0"/>
      <a:defRPr sz="1200" kern="1200">
        <a:solidFill>
          <a:srgbClr val="000000"/>
        </a:solidFill>
        <a:latin typeface="Times New Roman" pitchFamily="3" charset="0"/>
        <a:ea typeface="ＭＳ Ｐゴシック" pitchFamily="3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noFill/>
          <a:ln/>
        </p:spPr>
      </p:sp>
      <p:sp>
        <p:nvSpPr>
          <p:cNvPr id="19459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60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85D388D6-F96E-E143-AD85-3F8BAD64967F}" type="slidenum">
              <a:rPr lang="it-IT" sz="1200"/>
              <a:pPr algn="r"/>
              <a:t>19</a:t>
            </a:fld>
            <a:endParaRPr lang="it-IT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65A582C-2A65-BC4F-8141-C8567500F609}" type="slidenum">
              <a:rPr lang="it-IT">
                <a:latin typeface="Times New Roman" charset="0"/>
                <a:ea typeface="Microsoft YaHei" pitchFamily="34" charset="-122"/>
                <a:cs typeface="Microsoft YaHei" pitchFamily="34" charset="-122"/>
              </a:rPr>
              <a:pPr/>
              <a:t>33</a:t>
            </a:fld>
            <a:endParaRPr lang="it-IT">
              <a:latin typeface="Times New Roman" charset="0"/>
              <a:ea typeface="Microsoft YaHei" pitchFamily="34" charset="-122"/>
              <a:cs typeface="Microsoft YaHei" pitchFamily="34" charset="-122"/>
            </a:endParaRPr>
          </a:p>
        </p:txBody>
      </p:sp>
      <p:sp>
        <p:nvSpPr>
          <p:cNvPr id="4198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19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5017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5222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60419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64515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6656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68611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70659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72707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noFill/>
          <a:ln/>
        </p:spPr>
      </p:sp>
      <p:sp>
        <p:nvSpPr>
          <p:cNvPr id="21507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8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53EA103-4FBD-874F-9E94-AFFCB76BDAD5}" type="slidenum">
              <a:rPr lang="it-IT" sz="1200"/>
              <a:pPr algn="r"/>
              <a:t>20</a:t>
            </a:fld>
            <a:endParaRPr lang="it-IT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noFill/>
          <a:ln/>
        </p:spPr>
      </p:sp>
      <p:sp>
        <p:nvSpPr>
          <p:cNvPr id="2355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FF95B7A2-E888-CB43-A5EC-70493487B837}" type="slidenum">
              <a:rPr lang="it-IT" sz="1200"/>
              <a:pPr algn="r"/>
              <a:t>21</a:t>
            </a:fld>
            <a:endParaRPr lang="it-IT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C4BFA4C6-CF5C-E146-8C7F-5026786E9B58}" type="slidenum">
              <a:rPr lang="it-IT">
                <a:latin typeface="Times New Roman" charset="0"/>
                <a:ea typeface="Microsoft YaHei" pitchFamily="34" charset="-122"/>
                <a:cs typeface="Microsoft YaHei" pitchFamily="34" charset="-122"/>
              </a:rPr>
              <a:pPr/>
              <a:t>27</a:t>
            </a:fld>
            <a:endParaRPr lang="it-IT">
              <a:latin typeface="Times New Roman" charset="0"/>
              <a:ea typeface="Microsoft YaHei" pitchFamily="34" charset="-122"/>
              <a:cs typeface="Microsoft YaHei" pitchFamily="34" charset="-122"/>
            </a:endParaRPr>
          </a:p>
        </p:txBody>
      </p:sp>
      <p:sp>
        <p:nvSpPr>
          <p:cNvPr id="1638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63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1A179367-9CA6-7448-9428-106A0FEE5583}" type="slidenum">
              <a:rPr lang="it-IT">
                <a:latin typeface="Times New Roman" charset="0"/>
                <a:ea typeface="Microsoft YaHei" pitchFamily="34" charset="-122"/>
                <a:cs typeface="Microsoft YaHei" pitchFamily="34" charset="-122"/>
              </a:rPr>
              <a:pPr/>
              <a:t>28</a:t>
            </a:fld>
            <a:endParaRPr lang="it-IT">
              <a:latin typeface="Times New Roman" charset="0"/>
              <a:ea typeface="Microsoft YaHei" pitchFamily="34" charset="-122"/>
              <a:cs typeface="Microsoft YaHei" pitchFamily="34" charset="-122"/>
            </a:endParaRPr>
          </a:p>
        </p:txBody>
      </p:sp>
      <p:sp>
        <p:nvSpPr>
          <p:cNvPr id="3174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B09086D0-29E2-D646-9C28-8075BAB73119}" type="slidenum">
              <a:rPr lang="it-IT">
                <a:latin typeface="Times New Roman" charset="0"/>
                <a:ea typeface="Microsoft YaHei" pitchFamily="34" charset="-122"/>
                <a:cs typeface="Microsoft YaHei" pitchFamily="34" charset="-122"/>
              </a:rPr>
              <a:pPr/>
              <a:t>29</a:t>
            </a:fld>
            <a:endParaRPr lang="it-IT">
              <a:latin typeface="Times New Roman" charset="0"/>
              <a:ea typeface="Microsoft YaHei" pitchFamily="34" charset="-122"/>
              <a:cs typeface="Microsoft YaHei" pitchFamily="34" charset="-122"/>
            </a:endParaRPr>
          </a:p>
        </p:txBody>
      </p:sp>
      <p:sp>
        <p:nvSpPr>
          <p:cNvPr id="3379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379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AE713A94-C8C1-C244-B490-3E7CB7E7133C}" type="slidenum">
              <a:rPr lang="it-IT">
                <a:latin typeface="Times New Roman" charset="0"/>
                <a:ea typeface="Microsoft YaHei" pitchFamily="34" charset="-122"/>
                <a:cs typeface="Microsoft YaHei" pitchFamily="34" charset="-122"/>
              </a:rPr>
              <a:pPr/>
              <a:t>30</a:t>
            </a:fld>
            <a:endParaRPr lang="it-IT">
              <a:latin typeface="Times New Roman" charset="0"/>
              <a:ea typeface="Microsoft YaHei" pitchFamily="34" charset="-122"/>
              <a:cs typeface="Microsoft YaHei" pitchFamily="34" charset="-122"/>
            </a:endParaRPr>
          </a:p>
        </p:txBody>
      </p:sp>
      <p:sp>
        <p:nvSpPr>
          <p:cNvPr id="3584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84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D3546F7B-F903-BA4A-8C30-104E3646BB37}" type="slidenum">
              <a:rPr lang="it-IT">
                <a:latin typeface="Times New Roman" charset="0"/>
                <a:ea typeface="Microsoft YaHei" pitchFamily="34" charset="-122"/>
                <a:cs typeface="Microsoft YaHei" pitchFamily="34" charset="-122"/>
              </a:rPr>
              <a:pPr/>
              <a:t>31</a:t>
            </a:fld>
            <a:endParaRPr lang="it-IT">
              <a:latin typeface="Times New Roman" charset="0"/>
              <a:ea typeface="Microsoft YaHei" pitchFamily="34" charset="-122"/>
              <a:cs typeface="Microsoft YaHei" pitchFamily="34" charset="-122"/>
            </a:endParaRPr>
          </a:p>
        </p:txBody>
      </p:sp>
      <p:sp>
        <p:nvSpPr>
          <p:cNvPr id="3789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789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8B65C03-3D34-8C4B-A77C-3F8F6552E5E2}" type="slidenum">
              <a:rPr lang="it-IT">
                <a:latin typeface="Times New Roman" charset="0"/>
                <a:ea typeface="Microsoft YaHei" pitchFamily="34" charset="-122"/>
                <a:cs typeface="Microsoft YaHei" pitchFamily="34" charset="-122"/>
              </a:rPr>
              <a:pPr/>
              <a:t>32</a:t>
            </a:fld>
            <a:endParaRPr lang="it-IT">
              <a:latin typeface="Times New Roman" charset="0"/>
              <a:ea typeface="Microsoft YaHei" pitchFamily="34" charset="-122"/>
              <a:cs typeface="Microsoft YaHei" pitchFamily="34" charset="-122"/>
            </a:endParaRPr>
          </a:p>
        </p:txBody>
      </p:sp>
      <p:sp>
        <p:nvSpPr>
          <p:cNvPr id="3993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994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wrap="none" anchor="ctr"/>
          <a:lstStyle/>
          <a:p>
            <a:endParaRPr lang="it-IT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2E96FC-A790-C043-AFE1-79408A7FEB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D83B6-2EA5-4143-B09C-7285312B83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1" y="609602"/>
            <a:ext cx="1941513" cy="5484813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2"/>
            <a:ext cx="5676900" cy="5484813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88BC0-93FE-3746-8B98-AFDA1E8CE3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1" y="609602"/>
            <a:ext cx="7770813" cy="1141413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13820-D123-ED48-9301-D0B6F8526A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C81584-C78D-A241-A26F-2B82836D03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DFB3D-7498-7A42-A8CF-FBD9AD4D1F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1" y="1981201"/>
            <a:ext cx="3808413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6613" y="1981201"/>
            <a:ext cx="3810000" cy="4113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B451F-F609-444F-AA22-5F66530049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0E117-844C-994A-80B2-7FF78E818A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3CC0F-39E1-7540-BCC2-6A1D643D26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13AC7-78B5-7F41-B44F-2E57CDC6A4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7BA50-F496-C443-9766-A3B6E69384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2B26D-20BD-B64E-A3EB-6CA02E10C5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85801" y="609602"/>
            <a:ext cx="7770813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 titolo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1" y="1981201"/>
            <a:ext cx="77708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Fate clic per modificare il formato del testo della struttura</a:t>
            </a:r>
          </a:p>
          <a:p>
            <a:pPr lvl="1"/>
            <a:r>
              <a:rPr lang="en-GB"/>
              <a:t>Secondo livello struttura</a:t>
            </a:r>
          </a:p>
          <a:p>
            <a:pPr lvl="2"/>
            <a:r>
              <a:rPr lang="en-GB"/>
              <a:t>Terzo livello struttura</a:t>
            </a:r>
          </a:p>
          <a:p>
            <a:pPr lvl="3"/>
            <a:r>
              <a:rPr lang="en-GB"/>
              <a:t>Quarto livello struttura</a:t>
            </a:r>
          </a:p>
          <a:p>
            <a:pPr lvl="4"/>
            <a:r>
              <a:rPr lang="en-GB"/>
              <a:t>Quinto livello struttura</a:t>
            </a:r>
          </a:p>
          <a:p>
            <a:pPr lvl="4"/>
            <a:r>
              <a:rPr lang="en-GB"/>
              <a:t>Sesto livello struttura</a:t>
            </a:r>
          </a:p>
          <a:p>
            <a:pPr lvl="4"/>
            <a:r>
              <a:rPr lang="en-GB"/>
              <a:t>Settimo livello struttura</a:t>
            </a:r>
          </a:p>
          <a:p>
            <a:pPr lvl="4"/>
            <a:r>
              <a:rPr lang="en-GB"/>
              <a:t>Ottavo livello struttura</a:t>
            </a:r>
          </a:p>
          <a:p>
            <a:pPr lvl="4"/>
            <a:r>
              <a:rPr lang="en-GB"/>
              <a:t>Nono livello struttura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85801" y="6248402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1" y="6248402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1" y="6248402"/>
            <a:ext cx="19034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1pPr>
          </a:lstStyle>
          <a:p>
            <a:pPr>
              <a:defRPr/>
            </a:pPr>
            <a:fld id="{ECD77EBA-BD64-4945-A97D-128059A4DE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3" charset="0"/>
          <a:ea typeface="Microsoft YaHei" charset="-122"/>
          <a:cs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3" charset="0"/>
          <a:ea typeface="Microsoft YaHei" charset="-122"/>
          <a:cs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3" charset="0"/>
          <a:ea typeface="Microsoft YaHei" charset="-122"/>
          <a:cs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Times New Roman" pitchFamily="3" charset="0"/>
          <a:ea typeface="Microsoft YaHei" charset="-122"/>
          <a:cs typeface="Microsoft YaHei" charset="-122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3" charset="0"/>
        <a:defRPr sz="4400">
          <a:solidFill>
            <a:srgbClr val="000000"/>
          </a:solidFill>
          <a:latin typeface="Times New Roman" pitchFamily="3" charset="0"/>
          <a:ea typeface="Microsoft YaHei" charset="-122"/>
          <a:cs typeface="Microsoft YaHei" charset="-122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3" charset="0"/>
        <a:defRPr sz="4400">
          <a:solidFill>
            <a:srgbClr val="000000"/>
          </a:solidFill>
          <a:latin typeface="Times New Roman" pitchFamily="3" charset="0"/>
          <a:ea typeface="Microsoft YaHei" charset="-122"/>
          <a:cs typeface="Microsoft YaHei" charset="-122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3" charset="0"/>
        <a:defRPr sz="4400">
          <a:solidFill>
            <a:srgbClr val="000000"/>
          </a:solidFill>
          <a:latin typeface="Times New Roman" pitchFamily="3" charset="0"/>
          <a:ea typeface="Microsoft YaHei" charset="-122"/>
          <a:cs typeface="Microsoft YaHei" charset="-122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3" charset="0"/>
        <a:defRPr sz="4400">
          <a:solidFill>
            <a:srgbClr val="000000"/>
          </a:solidFill>
          <a:latin typeface="Times New Roman" pitchFamily="3" charset="0"/>
          <a:ea typeface="Microsoft YaHei" charset="-122"/>
          <a:cs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3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3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3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3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484F6A-0705-4B82-B89C-436C39592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04802"/>
            <a:ext cx="7187268" cy="1771531"/>
          </a:xfrm>
        </p:spPr>
        <p:txBody>
          <a:bodyPr anchor="ctr">
            <a:normAutofit fontScale="90000"/>
          </a:bodyPr>
          <a:lstStyle/>
          <a:p>
            <a:r>
              <a:rPr lang="it-IT" sz="4889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Bolidi a ciel sereno!</a:t>
            </a:r>
            <a:br>
              <a:rPr lang="it-IT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Osservando il cielo </a:t>
            </a:r>
            <a:br>
              <a:rPr lang="it-IT" sz="40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4000" b="1" dirty="0">
                <a:solidFill>
                  <a:srgbClr val="0000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 Liceo Issel</a:t>
            </a:r>
          </a:p>
        </p:txBody>
      </p:sp>
      <p:pic>
        <p:nvPicPr>
          <p:cNvPr id="1026" name="Picture 2" descr="Immagine correlata">
            <a:extLst>
              <a:ext uri="{FF2B5EF4-FFF2-40B4-BE49-F238E27FC236}">
                <a16:creationId xmlns:a16="http://schemas.microsoft.com/office/drawing/2014/main" id="{0FF9EE94-CAA7-4870-AC92-8E0BF3FF9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4000" contras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010"/>
          <a:stretch/>
        </p:blipFill>
        <p:spPr bwMode="auto">
          <a:xfrm>
            <a:off x="1981202" y="2362202"/>
            <a:ext cx="4831881" cy="4251571"/>
          </a:xfrm>
          <a:prstGeom prst="rect">
            <a:avLst/>
          </a:prstGeom>
          <a:noFill/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isultati immagini per arturo issel">
            <a:extLst>
              <a:ext uri="{FF2B5EF4-FFF2-40B4-BE49-F238E27FC236}">
                <a16:creationId xmlns:a16="http://schemas.microsoft.com/office/drawing/2014/main" id="{5ED95820-D3D2-4121-8E20-3BDFED9C3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1200"/>
            <a:ext cx="2067864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isultati immagini per inaf">
            <a:extLst>
              <a:ext uri="{FF2B5EF4-FFF2-40B4-BE49-F238E27FC236}">
                <a16:creationId xmlns:a16="http://schemas.microsoft.com/office/drawing/2014/main" id="{B35BD2C9-4CC3-4730-B453-4798719CA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41747"/>
            <a:ext cx="2083034" cy="170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 descr="logo demari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2" y="3352800"/>
            <a:ext cx="855453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35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10-17 alle 11.29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67024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10-17 alle 11.29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2" y="44450"/>
            <a:ext cx="9144001" cy="68135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10-17 alle 11.29.4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600"/>
            <a:ext cx="9144001" cy="63373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10-17 alle 11.29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2" y="381000"/>
            <a:ext cx="9144001" cy="66452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10-17 alle 11.30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17855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Schermata 2017-10-17 alle 11.30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350"/>
            <a:ext cx="9144000" cy="64706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10-17 alle 11.30.2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437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2411760" y="98425"/>
            <a:ext cx="4200128" cy="1006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6000" b="1" dirty="0">
                <a:solidFill>
                  <a:srgbClr val="000090"/>
                </a:solidFill>
              </a:rPr>
              <a:t>2. I BOLIDI</a:t>
            </a:r>
            <a:endParaRPr lang="it-IT" sz="4000" b="1" dirty="0">
              <a:solidFill>
                <a:srgbClr val="000090"/>
              </a:solidFill>
            </a:endParaRPr>
          </a:p>
        </p:txBody>
      </p:sp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5410200" y="4038602"/>
            <a:ext cx="22098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it-IT" sz="2000" i="1" dirty="0">
                <a:solidFill>
                  <a:schemeClr val="tx1"/>
                </a:solidFill>
              </a:rPr>
              <a:t>Viola Federica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sz="2000" i="1" dirty="0">
                <a:solidFill>
                  <a:schemeClr val="tx1"/>
                </a:solidFill>
              </a:rPr>
              <a:t> Giusto Chiara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sz="2000" i="1" dirty="0">
                <a:solidFill>
                  <a:schemeClr val="tx1"/>
                </a:solidFill>
              </a:rPr>
              <a:t> Costa Alessandro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sz="2000" i="1" dirty="0">
                <a:solidFill>
                  <a:schemeClr val="tx1"/>
                </a:solidFill>
              </a:rPr>
              <a:t> </a:t>
            </a:r>
            <a:r>
              <a:rPr lang="it-IT" sz="2000" i="1" dirty="0" err="1">
                <a:solidFill>
                  <a:schemeClr val="tx1"/>
                </a:solidFill>
              </a:rPr>
              <a:t>Mantero</a:t>
            </a:r>
            <a:r>
              <a:rPr lang="it-IT" sz="2000" i="1" dirty="0">
                <a:solidFill>
                  <a:schemeClr val="tx1"/>
                </a:solidFill>
              </a:rPr>
              <a:t> Andrea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it-IT" sz="2000" i="1" dirty="0">
                <a:solidFill>
                  <a:schemeClr val="tx1"/>
                </a:solidFill>
              </a:rPr>
              <a:t> Chiesa Marco</a:t>
            </a:r>
          </a:p>
        </p:txBody>
      </p:sp>
      <p:pic>
        <p:nvPicPr>
          <p:cNvPr id="17412" name="Picture 5" descr="C:\Documents and Settings\video.LICEO.000\Documenti\Download\image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3969" y="1219199"/>
            <a:ext cx="3664994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:\Documents and Settings\video.LICEO.000\Documenti\Download\index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2306" y="1219200"/>
            <a:ext cx="28463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8" descr="C:\Documents and Settings\video.LICEO.000\Documenti\Download\nasa_meteo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825877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1031"/>
          <p:cNvSpPr txBox="1">
            <a:spLocks noChangeArrowheads="1"/>
          </p:cNvSpPr>
          <p:nvPr/>
        </p:nvSpPr>
        <p:spPr bwMode="auto">
          <a:xfrm>
            <a:off x="5562600" y="3581400"/>
            <a:ext cx="76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i="1"/>
              <a:t>Di: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 idx="4294967295"/>
          </p:nvPr>
        </p:nvSpPr>
        <p:spPr>
          <a:xfrm>
            <a:off x="685800" y="332656"/>
            <a:ext cx="7772400" cy="647700"/>
          </a:xfrm>
        </p:spPr>
        <p:txBody>
          <a:bodyPr/>
          <a:lstStyle/>
          <a:p>
            <a:pPr eaLnBrk="1" hangingPunct="1"/>
            <a:r>
              <a:rPr lang="it-IT" b="1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Bolide in Russia</a:t>
            </a:r>
          </a:p>
        </p:txBody>
      </p:sp>
      <p:pic>
        <p:nvPicPr>
          <p:cNvPr id="2" name="video BOLIDI">
            <a:hlinkClick r:id="" action="ppaction://media"/>
            <a:extLst>
              <a:ext uri="{FF2B5EF4-FFF2-40B4-BE49-F238E27FC236}">
                <a16:creationId xmlns:a16="http://schemas.microsoft.com/office/drawing/2014/main" id="{B4146C91-2A7D-44A6-B0F4-95EEF39AA3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268760"/>
            <a:ext cx="8640960" cy="4860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819402" y="2590800"/>
            <a:ext cx="611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971800" y="2895600"/>
            <a:ext cx="5943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endParaRPr lang="it-IT" i="1"/>
          </a:p>
          <a:p>
            <a:pPr>
              <a:spcBef>
                <a:spcPct val="50000"/>
              </a:spcBef>
              <a:buFontTx/>
              <a:buChar char="•"/>
            </a:pPr>
            <a:endParaRPr lang="it-IT" i="1"/>
          </a:p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304800" y="5105402"/>
            <a:ext cx="601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  <a:p>
            <a:pPr>
              <a:spcBef>
                <a:spcPct val="50000"/>
              </a:spcBef>
            </a:pPr>
            <a:endParaRPr lang="it-IT"/>
          </a:p>
        </p:txBody>
      </p:sp>
      <p:pic>
        <p:nvPicPr>
          <p:cNvPr id="18439" name="Picture 7" descr="C:\Documents and Settings\video.LICEO.000\Documenti\Download\comet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914400"/>
            <a:ext cx="3352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000D170-68D8-4BEF-9E84-40C21DCF9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2550"/>
            <a:ext cx="8839200" cy="63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9pPr>
          </a:lstStyle>
          <a:p>
            <a:pPr eaLnBrk="1" hangingPunct="1"/>
            <a:r>
              <a:rPr lang="it-IT" sz="4000" i="1" ker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Le origini dei meteoroidi</a:t>
            </a:r>
            <a:endParaRPr lang="it-IT" sz="4000" i="1" kern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454EA2F4-BF27-4ADF-866E-887CF442E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165535"/>
            <a:ext cx="3315208" cy="11677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it-IT" sz="2000" i="1" kern="0" dirty="0">
                <a:ea typeface="ＭＳ Ｐゴシック" charset="-128"/>
                <a:cs typeface="ＭＳ Ｐゴシック" charset="-128"/>
              </a:rPr>
              <a:t>Dalle comete: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 dirty="0">
                <a:ea typeface="ＭＳ Ｐゴシック" charset="-128"/>
                <a:cs typeface="ＭＳ Ｐゴシック" charset="-128"/>
              </a:rPr>
              <a:t>Attrazione gravitazionale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 dirty="0">
                <a:ea typeface="ＭＳ Ｐゴシック" charset="-128"/>
                <a:cs typeface="ＭＳ Ｐゴシック" charset="-128"/>
              </a:rPr>
              <a:t>Deviazione dell’orbita</a:t>
            </a:r>
          </a:p>
          <a:p>
            <a:pPr marL="0" indent="0" eaLnBrk="1" hangingPunct="1"/>
            <a:endParaRPr lang="it-IT" sz="2000" i="1" kern="0" dirty="0">
              <a:ea typeface="ＭＳ Ｐゴシック" charset="-128"/>
              <a:cs typeface="ＭＳ Ｐゴシック" charset="-128"/>
            </a:endParaRPr>
          </a:p>
          <a:p>
            <a:pPr marL="0" indent="0" eaLnBrk="1" hangingPunct="1"/>
            <a:endParaRPr lang="it-IT" sz="2000" i="1" kern="0" dirty="0"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4802" y="228602"/>
            <a:ext cx="8276625" cy="7109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90"/>
                </a:solidFill>
              </a:rPr>
              <a:t>Bolidi a ciel sereno!</a:t>
            </a:r>
          </a:p>
          <a:p>
            <a:pPr algn="ctr"/>
            <a:r>
              <a:rPr lang="it-IT" sz="3200" b="1" dirty="0">
                <a:solidFill>
                  <a:srgbClr val="000090"/>
                </a:solidFill>
              </a:rPr>
              <a:t>Osservando il cielo dal Liceo </a:t>
            </a:r>
            <a:r>
              <a:rPr lang="it-IT" sz="3200" b="1" dirty="0" err="1">
                <a:solidFill>
                  <a:srgbClr val="000090"/>
                </a:solidFill>
              </a:rPr>
              <a:t>Issel</a:t>
            </a:r>
            <a:endParaRPr lang="it-IT" sz="3200" b="1" dirty="0">
              <a:solidFill>
                <a:srgbClr val="000090"/>
              </a:solidFill>
            </a:endParaRPr>
          </a:p>
          <a:p>
            <a:r>
              <a:rPr lang="it-IT" sz="3200" b="1" dirty="0" err="1">
                <a:solidFill>
                  <a:srgbClr val="000090"/>
                </a:solidFill>
              </a:rPr>
              <a:t> </a:t>
            </a:r>
            <a:endParaRPr lang="it-IT" sz="3200" b="1" dirty="0">
              <a:solidFill>
                <a:srgbClr val="000090"/>
              </a:solidFill>
            </a:endParaRPr>
          </a:p>
          <a:p>
            <a:endParaRPr lang="it-IT" dirty="0">
              <a:solidFill>
                <a:srgbClr val="000090"/>
              </a:solidFill>
            </a:endParaRPr>
          </a:p>
          <a:p>
            <a:r>
              <a:rPr lang="it-IT" b="1" i="1" dirty="0">
                <a:solidFill>
                  <a:srgbClr val="000090"/>
                </a:solidFill>
              </a:rPr>
              <a:t>Meteoroidi, meteore, bolidi, meteoriti e crateri da impatto: </a:t>
            </a:r>
          </a:p>
          <a:p>
            <a:r>
              <a:rPr lang="it-IT" b="1" i="1" dirty="0">
                <a:solidFill>
                  <a:srgbClr val="000090"/>
                </a:solidFill>
              </a:rPr>
              <a:t>quando i corpi celesti incontrano la Terra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dirty="0">
                <a:solidFill>
                  <a:srgbClr val="000090"/>
                </a:solidFill>
              </a:rPr>
              <a:t>Gli studenti della classe 2</a:t>
            </a:r>
            <a:r>
              <a:rPr lang="it-IT" baseline="30000" dirty="0">
                <a:solidFill>
                  <a:srgbClr val="000090"/>
                </a:solidFill>
              </a:rPr>
              <a:t>a</a:t>
            </a:r>
            <a:r>
              <a:rPr lang="it-IT" dirty="0">
                <a:solidFill>
                  <a:srgbClr val="000090"/>
                </a:solidFill>
              </a:rPr>
              <a:t> </a:t>
            </a:r>
            <a:r>
              <a:rPr lang="it-IT" dirty="0" err="1">
                <a:solidFill>
                  <a:srgbClr val="000090"/>
                </a:solidFill>
              </a:rPr>
              <a:t>P</a:t>
            </a:r>
            <a:r>
              <a:rPr lang="it-IT" dirty="0">
                <a:solidFill>
                  <a:srgbClr val="000090"/>
                </a:solidFill>
              </a:rPr>
              <a:t> del Liceo Scientifico A. </a:t>
            </a:r>
            <a:r>
              <a:rPr lang="it-IT" dirty="0" err="1">
                <a:solidFill>
                  <a:srgbClr val="000090"/>
                </a:solidFill>
              </a:rPr>
              <a:t>Issel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dirty="0" err="1">
                <a:solidFill>
                  <a:srgbClr val="000090"/>
                </a:solidFill>
              </a:rPr>
              <a:t> 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b="1" i="1" dirty="0">
                <a:solidFill>
                  <a:schemeClr val="bg2"/>
                </a:solidFill>
              </a:rPr>
              <a:t>I bolidi che cadono sulla Terra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b="1" dirty="0">
                <a:solidFill>
                  <a:schemeClr val="bg2"/>
                </a:solidFill>
              </a:rPr>
              <a:t>Dott. Albino CARBOGNANI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dirty="0">
                <a:solidFill>
                  <a:schemeClr val="bg2"/>
                </a:solidFill>
              </a:rPr>
              <a:t>Istituto Nazionale di Astrofisica</a:t>
            </a:r>
          </a:p>
          <a:p>
            <a:r>
              <a:rPr lang="it-IT" dirty="0">
                <a:solidFill>
                  <a:schemeClr val="bg2"/>
                </a:solidFill>
              </a:rPr>
              <a:t>Osservatorio Astronomico della Regione Autonoma Valle d'Aosta</a:t>
            </a:r>
          </a:p>
          <a:p>
            <a:r>
              <a:rPr lang="it-IT" dirty="0" err="1">
                <a:solidFill>
                  <a:schemeClr val="bg2"/>
                </a:solidFill>
              </a:rPr>
              <a:t> 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b="1" i="1" dirty="0">
                <a:solidFill>
                  <a:schemeClr val="bg2"/>
                </a:solidFill>
              </a:rPr>
              <a:t>Tutti a caccia di meteoriti con il progetto PRISMA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b="1" dirty="0">
                <a:solidFill>
                  <a:schemeClr val="bg2"/>
                </a:solidFill>
              </a:rPr>
              <a:t>Dott. Daniele GARDIOL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dirty="0">
                <a:solidFill>
                  <a:schemeClr val="bg2"/>
                </a:solidFill>
              </a:rPr>
              <a:t>Istituto Nazionale di Astrofisica</a:t>
            </a:r>
          </a:p>
          <a:p>
            <a:r>
              <a:rPr lang="it-IT" dirty="0">
                <a:solidFill>
                  <a:schemeClr val="bg2"/>
                </a:solidFill>
              </a:rPr>
              <a:t>Osservatorio Astrofisico di Torino</a:t>
            </a:r>
          </a:p>
          <a:p>
            <a:endParaRPr lang="it-IT" dirty="0">
              <a:solidFill>
                <a:srgbClr val="00009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" y="82550"/>
            <a:ext cx="8839200" cy="636588"/>
          </a:xfrm>
        </p:spPr>
        <p:txBody>
          <a:bodyPr/>
          <a:lstStyle/>
          <a:p>
            <a:pPr eaLnBrk="1" hangingPunct="1"/>
            <a:r>
              <a:rPr lang="it-IT" sz="4000" i="1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Le origini dei meteoroidi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2819402" y="2590800"/>
            <a:ext cx="611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304800" y="5105402"/>
            <a:ext cx="601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  <a:p>
            <a:pPr>
              <a:spcBef>
                <a:spcPct val="50000"/>
              </a:spcBef>
            </a:pPr>
            <a:endParaRPr lang="it-IT"/>
          </a:p>
        </p:txBody>
      </p:sp>
      <p:pic>
        <p:nvPicPr>
          <p:cNvPr id="20488" name="Picture 8" descr="C:\Documents and Settings\video.LICEO.000\Documenti\Download\fasciasteroid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743200"/>
            <a:ext cx="2819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B3208E8B-F342-4636-9ECF-482CE4794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165535"/>
            <a:ext cx="3315208" cy="11677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it-IT" sz="2000" i="1" kern="0" dirty="0">
                <a:ea typeface="ＭＳ Ｐゴシック" charset="-128"/>
                <a:cs typeface="ＭＳ Ｐゴシック" charset="-128"/>
              </a:rPr>
              <a:t>Dalle comete: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 dirty="0">
                <a:ea typeface="ＭＳ Ｐゴシック" charset="-128"/>
                <a:cs typeface="ＭＳ Ｐゴシック" charset="-128"/>
              </a:rPr>
              <a:t>Attrazione gravitazionale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 dirty="0">
                <a:ea typeface="ＭＳ Ｐゴシック" charset="-128"/>
                <a:cs typeface="ＭＳ Ｐゴシック" charset="-128"/>
              </a:rPr>
              <a:t>Deviazione dell’orbita</a:t>
            </a:r>
          </a:p>
          <a:p>
            <a:pPr marL="0" indent="0" eaLnBrk="1" hangingPunct="1"/>
            <a:endParaRPr lang="it-IT" sz="2000" i="1" kern="0" dirty="0">
              <a:ea typeface="ＭＳ Ｐゴシック" charset="-128"/>
              <a:cs typeface="ＭＳ Ｐゴシック" charset="-128"/>
            </a:endParaRPr>
          </a:p>
          <a:p>
            <a:pPr marL="0" indent="0" eaLnBrk="1" hangingPunct="1"/>
            <a:endParaRPr lang="it-IT" sz="2000" i="1" kern="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Picture 7" descr="C:\Documents and Settings\video.LICEO.000\Documenti\Download\comete.jpg">
            <a:extLst>
              <a:ext uri="{FF2B5EF4-FFF2-40B4-BE49-F238E27FC236}">
                <a16:creationId xmlns:a16="http://schemas.microsoft.com/office/drawing/2014/main" id="{D85CE496-354F-45E8-93A0-E9040B09E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914400"/>
            <a:ext cx="3352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E2188D5C-1562-4FEA-B10F-9D224E7C7C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3092741"/>
            <a:ext cx="257492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i="1" dirty="0">
                <a:solidFill>
                  <a:srgbClr val="000000"/>
                </a:solidFill>
              </a:rPr>
              <a:t>Dagli asteroidi:</a:t>
            </a:r>
            <a:r>
              <a:rPr lang="it-IT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sz="2000" i="1" dirty="0">
                <a:solidFill>
                  <a:srgbClr val="000000"/>
                </a:solidFill>
              </a:rPr>
              <a:t>Tra Giove e Marte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sz="2000" i="1" dirty="0">
                <a:solidFill>
                  <a:srgbClr val="000000"/>
                </a:solidFill>
              </a:rPr>
              <a:t>Fascia degli asteroidi</a:t>
            </a:r>
            <a:endParaRPr lang="it-IT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2819402" y="2590800"/>
            <a:ext cx="611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3563888" y="3092741"/>
            <a:ext cx="257492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i="1" dirty="0">
                <a:solidFill>
                  <a:srgbClr val="000000"/>
                </a:solidFill>
              </a:rPr>
              <a:t>Dagli asteroidi:</a:t>
            </a:r>
            <a:r>
              <a:rPr lang="it-IT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sz="2000" i="1" dirty="0">
                <a:solidFill>
                  <a:srgbClr val="000000"/>
                </a:solidFill>
              </a:rPr>
              <a:t>Tra Giove e Marte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sz="2000" i="1" dirty="0">
                <a:solidFill>
                  <a:srgbClr val="000000"/>
                </a:solidFill>
              </a:rPr>
              <a:t>Fascia degli asteroidi</a:t>
            </a:r>
            <a:endParaRPr lang="it-IT" dirty="0">
              <a:solidFill>
                <a:srgbClr val="000000"/>
              </a:solidFill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304800" y="5105400"/>
            <a:ext cx="6019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i="1">
                <a:solidFill>
                  <a:srgbClr val="000000"/>
                </a:solidFill>
              </a:rPr>
              <a:t>Dai resti dei crateri da impatto su altri corpi celesti:</a:t>
            </a:r>
            <a:r>
              <a:rPr lang="it-IT">
                <a:solidFill>
                  <a:srgbClr val="000000"/>
                </a:solidFill>
              </a:rPr>
              <a:t> 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sz="2000" i="1">
                <a:solidFill>
                  <a:srgbClr val="000000"/>
                </a:solidFill>
              </a:rPr>
              <a:t>Impatto con un corpo celeste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it-IT" sz="2000" i="1">
                <a:solidFill>
                  <a:srgbClr val="000000"/>
                </a:solidFill>
              </a:rPr>
              <a:t>Poca forza gravitazionale</a:t>
            </a:r>
          </a:p>
        </p:txBody>
      </p:sp>
      <p:pic>
        <p:nvPicPr>
          <p:cNvPr id="22536" name="Picture 8" descr="C:\Documents and Settings\video.LICEO.000\Documenti\Download\fasciasteroid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743200"/>
            <a:ext cx="2819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C:\Documents and Settings\video.LICEO.000\Documenti\Download\resto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4724400"/>
            <a:ext cx="2971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531D569F-D920-4A32-BE2E-C67F517E7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2550"/>
            <a:ext cx="8839200" cy="636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9pPr>
          </a:lstStyle>
          <a:p>
            <a:pPr eaLnBrk="1" hangingPunct="1"/>
            <a:r>
              <a:rPr lang="it-IT" sz="4000" i="1" ker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Le origini dei meteoroidi</a:t>
            </a:r>
            <a:endParaRPr lang="it-IT" sz="4000" i="1" kern="0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C7200C1A-15DD-43D0-9F6F-F1618F191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5656" y="1165535"/>
            <a:ext cx="3315208" cy="11677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it-IT" sz="2000" i="1" kern="0" dirty="0">
                <a:ea typeface="ＭＳ Ｐゴシック" charset="-128"/>
                <a:cs typeface="ＭＳ Ｐゴシック" charset="-128"/>
              </a:rPr>
              <a:t>Dalle comete: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 dirty="0">
                <a:ea typeface="ＭＳ Ｐゴシック" charset="-128"/>
                <a:cs typeface="ＭＳ Ｐゴシック" charset="-128"/>
              </a:rPr>
              <a:t>Attrazione gravitazionale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 dirty="0">
                <a:ea typeface="ＭＳ Ｐゴシック" charset="-128"/>
                <a:cs typeface="ＭＳ Ｐゴシック" charset="-128"/>
              </a:rPr>
              <a:t>Deviazione dell’orbita</a:t>
            </a:r>
          </a:p>
          <a:p>
            <a:pPr marL="0" indent="0" eaLnBrk="1" hangingPunct="1"/>
            <a:endParaRPr lang="it-IT" sz="2000" i="1" kern="0" dirty="0">
              <a:ea typeface="ＭＳ Ｐゴシック" charset="-128"/>
              <a:cs typeface="ＭＳ Ｐゴシック" charset="-128"/>
            </a:endParaRPr>
          </a:p>
          <a:p>
            <a:pPr marL="0" indent="0" eaLnBrk="1" hangingPunct="1"/>
            <a:endParaRPr lang="it-IT" sz="2000" i="1" kern="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3" name="Picture 7" descr="C:\Documents and Settings\video.LICEO.000\Documenti\Download\comete.jpg">
            <a:extLst>
              <a:ext uri="{FF2B5EF4-FFF2-40B4-BE49-F238E27FC236}">
                <a16:creationId xmlns:a16="http://schemas.microsoft.com/office/drawing/2014/main" id="{B166B7E3-24DD-430D-BE43-56B5D911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914400"/>
            <a:ext cx="3352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olo 6"/>
          <p:cNvSpPr>
            <a:spLocks noGrp="1"/>
          </p:cNvSpPr>
          <p:nvPr>
            <p:ph type="title"/>
          </p:nvPr>
        </p:nvSpPr>
        <p:spPr>
          <a:xfrm>
            <a:off x="900115" y="260350"/>
            <a:ext cx="7343775" cy="865188"/>
          </a:xfrm>
        </p:spPr>
        <p:txBody>
          <a:bodyPr/>
          <a:lstStyle/>
          <a:p>
            <a:pPr eaLnBrk="1" hangingPunct="1"/>
            <a:r>
              <a:rPr lang="it-IT" sz="4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Effetti luminosi dei bolidi</a:t>
            </a:r>
          </a:p>
        </p:txBody>
      </p:sp>
      <p:pic>
        <p:nvPicPr>
          <p:cNvPr id="24580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2" y="2590800"/>
            <a:ext cx="34020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CasellaDiTesto 1"/>
          <p:cNvSpPr txBox="1">
            <a:spLocks noChangeArrowheads="1"/>
          </p:cNvSpPr>
          <p:nvPr/>
        </p:nvSpPr>
        <p:spPr bwMode="auto">
          <a:xfrm>
            <a:off x="4630738" y="1905002"/>
            <a:ext cx="4633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i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Il bolide che si avvicina alla Terra:</a:t>
            </a:r>
          </a:p>
        </p:txBody>
      </p:sp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585A4D22-A426-45DA-A4BF-74F8A4FC3C8A}"/>
              </a:ext>
            </a:extLst>
          </p:cNvPr>
          <p:cNvSpPr txBox="1">
            <a:spLocks/>
          </p:cNvSpPr>
          <p:nvPr/>
        </p:nvSpPr>
        <p:spPr bwMode="auto">
          <a:xfrm>
            <a:off x="395290" y="1125538"/>
            <a:ext cx="4537075" cy="13673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it-IT" sz="2400" i="1" kern="0" dirty="0">
                <a:ea typeface="Times New Roman" charset="0"/>
                <a:cs typeface="Times New Roman" charset="0"/>
              </a:rPr>
              <a:t>Come si genera la luce dei bolidi?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 dirty="0">
                <a:ea typeface="Times New Roman" charset="0"/>
                <a:cs typeface="Times New Roman" charset="0"/>
              </a:rPr>
              <a:t>Incontro con l’atmosfera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 dirty="0">
                <a:ea typeface="Times New Roman" charset="0"/>
                <a:cs typeface="Times New Roman" charset="0"/>
              </a:rPr>
              <a:t>Ionizzazione </a:t>
            </a:r>
          </a:p>
          <a:p>
            <a:pPr marL="0" indent="0" eaLnBrk="1" hangingPunct="1"/>
            <a:endParaRPr lang="it-IT" sz="2000" i="1" kern="0" dirty="0">
              <a:ea typeface="Times New Roman" charset="0"/>
              <a:cs typeface="Times New Roman" charset="0"/>
            </a:endParaRPr>
          </a:p>
          <a:p>
            <a:pPr marL="0" indent="0" eaLnBrk="1" hangingPunct="1"/>
            <a:endParaRPr lang="it-IT" sz="2400" i="1" kern="0" dirty="0">
              <a:ea typeface="Times New Roman" charset="0"/>
              <a:cs typeface="Times New Roman" charset="0"/>
            </a:endParaRPr>
          </a:p>
          <a:p>
            <a:pPr marL="0" indent="0" eaLnBrk="1" hangingPunct="1"/>
            <a:r>
              <a:rPr lang="it-IT" sz="2400" kern="0" dirty="0">
                <a:ea typeface="ＭＳ Ｐゴシック" charset="-128"/>
                <a:cs typeface="ＭＳ Ｐゴシック" charset="-128"/>
              </a:rPr>
              <a:t>                                                              </a:t>
            </a:r>
          </a:p>
          <a:p>
            <a:pPr marL="0" indent="0" eaLnBrk="1" hangingPunct="1"/>
            <a:r>
              <a:rPr lang="it-IT" sz="2400" kern="0" dirty="0">
                <a:ea typeface="ＭＳ Ｐゴシック" charset="-128"/>
                <a:cs typeface="ＭＳ Ｐゴシック" charset="-128"/>
              </a:rPr>
              <a:t>                                                                      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Segnaposto contenuto 7"/>
          <p:cNvSpPr>
            <a:spLocks noGrp="1"/>
          </p:cNvSpPr>
          <p:nvPr>
            <p:ph idx="4294967295"/>
          </p:nvPr>
        </p:nvSpPr>
        <p:spPr>
          <a:xfrm>
            <a:off x="395290" y="1125538"/>
            <a:ext cx="4537075" cy="1367358"/>
          </a:xfrm>
        </p:spPr>
        <p:txBody>
          <a:bodyPr/>
          <a:lstStyle/>
          <a:p>
            <a:pPr marL="0" indent="0" eaLnBrk="1" hangingPunct="1"/>
            <a:r>
              <a:rPr lang="it-IT" sz="2400" i="1" dirty="0">
                <a:ea typeface="Times New Roman" charset="0"/>
                <a:cs typeface="Times New Roman" charset="0"/>
              </a:rPr>
              <a:t>Come si genera la luce dei bolidi?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dirty="0">
                <a:ea typeface="Times New Roman" charset="0"/>
                <a:cs typeface="Times New Roman" charset="0"/>
              </a:rPr>
              <a:t>Incontro con l’atmosfera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dirty="0">
                <a:ea typeface="Times New Roman" charset="0"/>
                <a:cs typeface="Times New Roman" charset="0"/>
              </a:rPr>
              <a:t>Ionizzazione </a:t>
            </a:r>
          </a:p>
          <a:p>
            <a:pPr marL="0" indent="0" eaLnBrk="1" hangingPunct="1"/>
            <a:endParaRPr lang="it-IT" sz="2000" i="1" dirty="0">
              <a:ea typeface="Times New Roman" charset="0"/>
              <a:cs typeface="Times New Roman" charset="0"/>
            </a:endParaRPr>
          </a:p>
          <a:p>
            <a:pPr marL="0" indent="0" eaLnBrk="1" hangingPunct="1"/>
            <a:endParaRPr lang="it-IT" sz="2400" i="1" dirty="0">
              <a:ea typeface="Times New Roman" charset="0"/>
              <a:cs typeface="Times New Roman" charset="0"/>
            </a:endParaRPr>
          </a:p>
          <a:p>
            <a:pPr marL="0" indent="0" eaLnBrk="1" hangingPunct="1"/>
            <a:r>
              <a:rPr lang="it-IT" sz="2400" dirty="0">
                <a:ea typeface="ＭＳ Ｐゴシック" charset="-128"/>
                <a:cs typeface="ＭＳ Ｐゴシック" charset="-128"/>
              </a:rPr>
              <a:t>                                                              </a:t>
            </a:r>
          </a:p>
          <a:p>
            <a:pPr marL="0" indent="0" eaLnBrk="1" hangingPunct="1"/>
            <a:r>
              <a:rPr lang="it-IT" sz="2400" dirty="0">
                <a:ea typeface="ＭＳ Ｐゴシック" charset="-128"/>
                <a:cs typeface="ＭＳ Ｐゴシック" charset="-128"/>
              </a:rPr>
              <a:t>                                                                        </a:t>
            </a:r>
          </a:p>
        </p:txBody>
      </p:sp>
      <p:pic>
        <p:nvPicPr>
          <p:cNvPr id="25607" name="Picture 3081" descr="ablaz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4495800"/>
            <a:ext cx="3429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8" name="Text Box 3082"/>
          <p:cNvSpPr txBox="1">
            <a:spLocks noChangeArrowheads="1"/>
          </p:cNvSpPr>
          <p:nvPr/>
        </p:nvSpPr>
        <p:spPr bwMode="auto">
          <a:xfrm>
            <a:off x="304800" y="3886200"/>
            <a:ext cx="4572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/>
              <a:t>      </a:t>
            </a:r>
            <a:r>
              <a:rPr lang="it-IT">
                <a:solidFill>
                  <a:srgbClr val="000000"/>
                </a:solidFill>
              </a:rPr>
              <a:t>     </a:t>
            </a:r>
            <a:r>
              <a:rPr lang="it-IT" b="1" i="1">
                <a:solidFill>
                  <a:srgbClr val="000000"/>
                </a:solidFill>
              </a:rPr>
              <a:t>Resto di un bolide:</a:t>
            </a:r>
          </a:p>
          <a:p>
            <a:pPr>
              <a:spcBef>
                <a:spcPct val="50000"/>
              </a:spcBef>
            </a:pPr>
            <a:endParaRPr lang="it-IT" b="1" i="1">
              <a:solidFill>
                <a:srgbClr val="000000"/>
              </a:solidFill>
            </a:endParaRPr>
          </a:p>
        </p:txBody>
      </p:sp>
      <p:sp>
        <p:nvSpPr>
          <p:cNvPr id="10" name="Titolo 6"/>
          <p:cNvSpPr txBox="1">
            <a:spLocks/>
          </p:cNvSpPr>
          <p:nvPr/>
        </p:nvSpPr>
        <p:spPr bwMode="auto">
          <a:xfrm>
            <a:off x="900115" y="260350"/>
            <a:ext cx="7343775" cy="865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it-IT" sz="4000" kern="0">
                <a:solidFill>
                  <a:srgbClr val="FF0000"/>
                </a:solidFill>
                <a:latin typeface="+mj-lt"/>
                <a:ea typeface="ＭＳ Ｐゴシック" charset="-128"/>
                <a:cs typeface="ＭＳ Ｐゴシック" charset="-128"/>
              </a:rPr>
              <a:t>Effetti luminosi dei bolidi</a:t>
            </a:r>
            <a:endParaRPr lang="it-IT" sz="4000" kern="0" dirty="0">
              <a:solidFill>
                <a:srgbClr val="FF0000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9" name="Immagine 3">
            <a:extLst>
              <a:ext uri="{FF2B5EF4-FFF2-40B4-BE49-F238E27FC236}">
                <a16:creationId xmlns:a16="http://schemas.microsoft.com/office/drawing/2014/main" id="{3551E8D5-54B0-4B59-9C50-02F31B3B0B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2" y="2590800"/>
            <a:ext cx="3402013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">
            <a:extLst>
              <a:ext uri="{FF2B5EF4-FFF2-40B4-BE49-F238E27FC236}">
                <a16:creationId xmlns:a16="http://schemas.microsoft.com/office/drawing/2014/main" id="{B78BA779-C791-4D74-ABC2-0B1E1D3E7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0738" y="1905002"/>
            <a:ext cx="46339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i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Il bolide che si avvicina alla Terra: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6"/>
          <p:cNvSpPr>
            <a:spLocks noGrp="1"/>
          </p:cNvSpPr>
          <p:nvPr>
            <p:ph type="title" idx="4294967295"/>
          </p:nvPr>
        </p:nvSpPr>
        <p:spPr>
          <a:xfrm>
            <a:off x="899592" y="126001"/>
            <a:ext cx="7343775" cy="865188"/>
          </a:xfrm>
        </p:spPr>
        <p:txBody>
          <a:bodyPr/>
          <a:lstStyle/>
          <a:p>
            <a:pPr eaLnBrk="1" hangingPunct="1"/>
            <a:r>
              <a:rPr lang="it-IT" sz="40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Le parti di un bolide</a:t>
            </a:r>
          </a:p>
        </p:txBody>
      </p:sp>
      <p:sp>
        <p:nvSpPr>
          <p:cNvPr id="26627" name="Segnaposto contenuto 7"/>
          <p:cNvSpPr>
            <a:spLocks noGrp="1"/>
          </p:cNvSpPr>
          <p:nvPr>
            <p:ph idx="4294967295"/>
          </p:nvPr>
        </p:nvSpPr>
        <p:spPr>
          <a:xfrm>
            <a:off x="381002" y="990602"/>
            <a:ext cx="4537075" cy="5472113"/>
          </a:xfrm>
        </p:spPr>
        <p:txBody>
          <a:bodyPr/>
          <a:lstStyle/>
          <a:p>
            <a:pPr marL="0" indent="0" eaLnBrk="1" hangingPunct="1"/>
            <a:endParaRPr lang="it-IT" sz="2400" i="1">
              <a:ea typeface="Times New Roman" charset="0"/>
              <a:cs typeface="Times New Roman" charset="0"/>
            </a:endParaRPr>
          </a:p>
          <a:p>
            <a:pPr marL="0" indent="0" eaLnBrk="1" hangingPunct="1"/>
            <a:r>
              <a:rPr lang="it-IT" sz="2400">
                <a:ea typeface="ＭＳ Ｐゴシック" charset="-128"/>
                <a:cs typeface="ＭＳ Ｐゴシック" charset="-128"/>
              </a:rPr>
              <a:t>                                                              </a:t>
            </a:r>
          </a:p>
          <a:p>
            <a:pPr marL="0" indent="0" eaLnBrk="1" hangingPunct="1"/>
            <a:r>
              <a:rPr lang="it-IT" sz="2400">
                <a:ea typeface="ＭＳ Ｐゴシック" charset="-128"/>
                <a:cs typeface="ＭＳ Ｐゴシック" charset="-128"/>
              </a:rPr>
              <a:t>                                                                        </a:t>
            </a:r>
          </a:p>
        </p:txBody>
      </p:sp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52400" y="3581400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it-IT"/>
          </a:p>
        </p:txBody>
      </p:sp>
      <p:pic>
        <p:nvPicPr>
          <p:cNvPr id="26629" name="Picture 10" descr="boli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143000"/>
            <a:ext cx="594360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Line 12"/>
          <p:cNvSpPr>
            <a:spLocks noChangeShapeType="1"/>
          </p:cNvSpPr>
          <p:nvPr/>
        </p:nvSpPr>
        <p:spPr bwMode="auto">
          <a:xfrm flipV="1">
            <a:off x="4038600" y="3429000"/>
            <a:ext cx="2209800" cy="2438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31" name="Line 13"/>
          <p:cNvSpPr>
            <a:spLocks noChangeShapeType="1"/>
          </p:cNvSpPr>
          <p:nvPr/>
        </p:nvSpPr>
        <p:spPr bwMode="auto">
          <a:xfrm flipV="1">
            <a:off x="762000" y="2819400"/>
            <a:ext cx="4267200" cy="457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6632" name="Text Box 15"/>
          <p:cNvSpPr txBox="1">
            <a:spLocks noChangeArrowheads="1"/>
          </p:cNvSpPr>
          <p:nvPr/>
        </p:nvSpPr>
        <p:spPr bwMode="auto">
          <a:xfrm>
            <a:off x="3200400" y="5715000"/>
            <a:ext cx="17526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rgbClr val="000000"/>
                </a:solidFill>
              </a:rPr>
              <a:t>Testa</a:t>
            </a:r>
          </a:p>
          <a:p>
            <a:pPr>
              <a:spcBef>
                <a:spcPct val="50000"/>
              </a:spcBef>
            </a:pPr>
            <a:endParaRPr lang="it-IT"/>
          </a:p>
        </p:txBody>
      </p:sp>
      <p:sp>
        <p:nvSpPr>
          <p:cNvPr id="26633" name="Text Box 16"/>
          <p:cNvSpPr txBox="1">
            <a:spLocks noChangeArrowheads="1"/>
          </p:cNvSpPr>
          <p:nvPr/>
        </p:nvSpPr>
        <p:spPr bwMode="auto">
          <a:xfrm>
            <a:off x="0" y="312420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it-IT">
                <a:solidFill>
                  <a:srgbClr val="000000"/>
                </a:solidFill>
              </a:rPr>
              <a:t>Scia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olo 1"/>
          <p:cNvSpPr>
            <a:spLocks noGrp="1"/>
          </p:cNvSpPr>
          <p:nvPr>
            <p:ph type="title"/>
          </p:nvPr>
        </p:nvSpPr>
        <p:spPr>
          <a:xfrm>
            <a:off x="685800" y="188913"/>
            <a:ext cx="7772400" cy="647700"/>
          </a:xfrm>
        </p:spPr>
        <p:txBody>
          <a:bodyPr/>
          <a:lstStyle/>
          <a:p>
            <a:pPr eaLnBrk="1" hangingPunct="1"/>
            <a:r>
              <a:rPr lang="it-IT" sz="40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La rottura dei bolidi</a:t>
            </a:r>
          </a:p>
        </p:txBody>
      </p:sp>
      <p:sp>
        <p:nvSpPr>
          <p:cNvPr id="27651" name="Segnaposto contenuto 2"/>
          <p:cNvSpPr>
            <a:spLocks noGrp="1"/>
          </p:cNvSpPr>
          <p:nvPr>
            <p:ph idx="1"/>
          </p:nvPr>
        </p:nvSpPr>
        <p:spPr>
          <a:xfrm>
            <a:off x="277419" y="1186343"/>
            <a:ext cx="4427982" cy="1828998"/>
          </a:xfrm>
        </p:spPr>
        <p:txBody>
          <a:bodyPr/>
          <a:lstStyle/>
          <a:p>
            <a:pPr marL="0" indent="0" eaLnBrk="1" hangingPunct="1"/>
            <a:r>
              <a:rPr lang="it-IT" sz="2400" i="1" dirty="0">
                <a:ea typeface="Times New Roman" charset="0"/>
                <a:cs typeface="Times New Roman" charset="0"/>
              </a:rPr>
              <a:t>Perché si frammenta un bolide?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dirty="0">
                <a:ea typeface="Times New Roman" charset="0"/>
                <a:cs typeface="Times New Roman" charset="0"/>
              </a:rPr>
              <a:t>Incontro con l’atmosfera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dirty="0">
                <a:ea typeface="Times New Roman" charset="0"/>
                <a:cs typeface="Times New Roman" charset="0"/>
              </a:rPr>
              <a:t>Fenomeni dovuti alla alta velocità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dirty="0">
                <a:ea typeface="Times New Roman" charset="0"/>
                <a:cs typeface="Times New Roman" charset="0"/>
              </a:rPr>
              <a:t>Fratture all’interno del bolide</a:t>
            </a:r>
          </a:p>
          <a:p>
            <a:pPr marL="0" indent="0" eaLnBrk="1" hangingPunct="1"/>
            <a:endParaRPr lang="it-IT" sz="2000" i="1" dirty="0">
              <a:ea typeface="Times New Roman" charset="0"/>
              <a:cs typeface="Times New Roman" charset="0"/>
            </a:endParaRPr>
          </a:p>
          <a:p>
            <a:pPr marL="0" indent="0" eaLnBrk="1" hangingPunct="1"/>
            <a:endParaRPr lang="it-IT" sz="2000" i="1" dirty="0">
              <a:ea typeface="Times New Roman" charset="0"/>
              <a:cs typeface="Times New Roman" charset="0"/>
            </a:endParaRPr>
          </a:p>
        </p:txBody>
      </p:sp>
      <p:pic>
        <p:nvPicPr>
          <p:cNvPr id="27653" name="Immagin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8486" y="1053092"/>
            <a:ext cx="3810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olo 1"/>
          <p:cNvSpPr>
            <a:spLocks noGrp="1"/>
          </p:cNvSpPr>
          <p:nvPr>
            <p:ph type="title" idx="4294967295"/>
          </p:nvPr>
        </p:nvSpPr>
        <p:spPr>
          <a:xfrm>
            <a:off x="685800" y="188913"/>
            <a:ext cx="7772400" cy="647700"/>
          </a:xfrm>
        </p:spPr>
        <p:txBody>
          <a:bodyPr/>
          <a:lstStyle/>
          <a:p>
            <a:pPr eaLnBrk="1" hangingPunct="1"/>
            <a:r>
              <a:rPr lang="it-IT" sz="400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La rottura dei bolidi</a:t>
            </a:r>
          </a:p>
        </p:txBody>
      </p:sp>
      <p:sp>
        <p:nvSpPr>
          <p:cNvPr id="28678" name="CasellaDiTesto 4"/>
          <p:cNvSpPr txBox="1">
            <a:spLocks noChangeArrowheads="1"/>
          </p:cNvSpPr>
          <p:nvPr/>
        </p:nvSpPr>
        <p:spPr bwMode="auto">
          <a:xfrm>
            <a:off x="277419" y="4586636"/>
            <a:ext cx="283603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/>
            <a:r>
              <a:rPr lang="it-IT" i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L’onda d’urto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Onde a d’urto sonore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i="1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Espansione delle onde</a:t>
            </a:r>
          </a:p>
        </p:txBody>
      </p:sp>
      <p:sp>
        <p:nvSpPr>
          <p:cNvPr id="28679" name="CasellaDiTesto 6"/>
          <p:cNvSpPr txBox="1">
            <a:spLocks noChangeArrowheads="1"/>
          </p:cNvSpPr>
          <p:nvPr/>
        </p:nvSpPr>
        <p:spPr bwMode="auto">
          <a:xfrm>
            <a:off x="5029202" y="4038600"/>
            <a:ext cx="3279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i="1">
                <a:ea typeface="Times New Roman" charset="0"/>
                <a:cs typeface="Times New Roman" charset="0"/>
              </a:rPr>
              <a:t>sulla superficie terrestre:</a:t>
            </a:r>
          </a:p>
        </p:txBody>
      </p:sp>
      <p:pic>
        <p:nvPicPr>
          <p:cNvPr id="28680" name="Immagin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5810" y="4038600"/>
            <a:ext cx="3822676" cy="217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D656A302-B86C-48BE-AC64-06C32B44232C}"/>
              </a:ext>
            </a:extLst>
          </p:cNvPr>
          <p:cNvSpPr txBox="1">
            <a:spLocks/>
          </p:cNvSpPr>
          <p:nvPr/>
        </p:nvSpPr>
        <p:spPr>
          <a:xfrm>
            <a:off x="277419" y="1186343"/>
            <a:ext cx="4427982" cy="1828998"/>
          </a:xfrm>
          <a:prstGeom prst="rect">
            <a:avLst/>
          </a:prstGeom>
        </p:spPr>
        <p:txBody>
          <a:bodyPr/>
          <a:lstStyle>
            <a:lvl1pPr marL="342900" indent="-342900" algn="l" defTabSz="449263" rtl="0" eaLnBrk="0" fontAlgn="base" hangingPunct="0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3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49263" rtl="0" fontAlgn="base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/>
            <a:r>
              <a:rPr lang="it-IT" sz="2400" i="1" kern="0">
                <a:ea typeface="Times New Roman" charset="0"/>
                <a:cs typeface="Times New Roman" charset="0"/>
              </a:rPr>
              <a:t>Perché si frammenta un bolide?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>
                <a:ea typeface="Times New Roman" charset="0"/>
                <a:cs typeface="Times New Roman" charset="0"/>
              </a:rPr>
              <a:t>Incontro con l’atmosfera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>
                <a:ea typeface="Times New Roman" charset="0"/>
                <a:cs typeface="Times New Roman" charset="0"/>
              </a:rPr>
              <a:t>Fenomeni dovuti alla alta velocità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it-IT" sz="2000" i="1" kern="0">
                <a:ea typeface="Times New Roman" charset="0"/>
                <a:cs typeface="Times New Roman" charset="0"/>
              </a:rPr>
              <a:t>Fratture all’interno del bolide</a:t>
            </a:r>
          </a:p>
          <a:p>
            <a:pPr marL="0" indent="0" eaLnBrk="1" hangingPunct="1"/>
            <a:endParaRPr lang="it-IT" sz="2000" i="1" kern="0">
              <a:ea typeface="Times New Roman" charset="0"/>
              <a:cs typeface="Times New Roman" charset="0"/>
            </a:endParaRPr>
          </a:p>
          <a:p>
            <a:pPr marL="0" indent="0" eaLnBrk="1" hangingPunct="1"/>
            <a:endParaRPr lang="it-IT" sz="2000" i="1" kern="0" dirty="0">
              <a:ea typeface="Times New Roman" charset="0"/>
              <a:cs typeface="Times New Roman" charset="0"/>
            </a:endParaRPr>
          </a:p>
        </p:txBody>
      </p:sp>
      <p:pic>
        <p:nvPicPr>
          <p:cNvPr id="11" name="Immagine 5">
            <a:extLst>
              <a:ext uri="{FF2B5EF4-FFF2-40B4-BE49-F238E27FC236}">
                <a16:creationId xmlns:a16="http://schemas.microsoft.com/office/drawing/2014/main" id="{1B4D9BC2-6253-4AB2-BA20-D70612E4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8486" y="1053092"/>
            <a:ext cx="38100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b="1" dirty="0" err="1">
                <a:solidFill>
                  <a:srgbClr val="000090"/>
                </a:solidFill>
              </a:rPr>
              <a:t>3</a:t>
            </a:r>
            <a:r>
              <a:rPr lang="it-IT" b="1" dirty="0">
                <a:solidFill>
                  <a:srgbClr val="000090"/>
                </a:solidFill>
              </a:rPr>
              <a:t>. I CRATERI DA IMPATTO TERRESTRI</a:t>
            </a:r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251520" y="4933101"/>
            <a:ext cx="2667000" cy="17359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750"/>
              </a:spcBef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dirty="0">
                <a:solidFill>
                  <a:srgbClr val="000000"/>
                </a:solidFill>
              </a:rPr>
              <a:t>Gruppo di:</a:t>
            </a:r>
          </a:p>
          <a:p>
            <a:pPr>
              <a:spcBef>
                <a:spcPts val="750"/>
              </a:spcBef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dirty="0">
                <a:solidFill>
                  <a:srgbClr val="000000"/>
                </a:solidFill>
              </a:rPr>
              <a:t>Lena Leonardo</a:t>
            </a:r>
          </a:p>
          <a:p>
            <a:pPr>
              <a:spcBef>
                <a:spcPts val="750"/>
              </a:spcBef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dirty="0" err="1">
                <a:solidFill>
                  <a:srgbClr val="000000"/>
                </a:solidFill>
              </a:rPr>
              <a:t>Febo</a:t>
            </a:r>
            <a:r>
              <a:rPr lang="it-IT" sz="1600" dirty="0">
                <a:solidFill>
                  <a:srgbClr val="000000"/>
                </a:solidFill>
              </a:rPr>
              <a:t> Giacomo</a:t>
            </a:r>
          </a:p>
          <a:p>
            <a:pPr>
              <a:spcBef>
                <a:spcPts val="750"/>
              </a:spcBef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dirty="0">
                <a:solidFill>
                  <a:srgbClr val="000000"/>
                </a:solidFill>
              </a:rPr>
              <a:t>Giovanardi Elia</a:t>
            </a:r>
          </a:p>
          <a:p>
            <a:pPr>
              <a:spcBef>
                <a:spcPts val="750"/>
              </a:spcBef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dirty="0" err="1">
                <a:solidFill>
                  <a:srgbClr val="000000"/>
                </a:solidFill>
              </a:rPr>
              <a:t>Giobellini</a:t>
            </a:r>
            <a:r>
              <a:rPr lang="it-IT" sz="1600" dirty="0">
                <a:solidFill>
                  <a:srgbClr val="000000"/>
                </a:solidFill>
              </a:rPr>
              <a:t> Leonardo</a:t>
            </a: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67000" y="2435227"/>
            <a:ext cx="6324600" cy="42338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ChangeArrowheads="1"/>
          </p:cNvSpPr>
          <p:nvPr>
            <p:ph type="title"/>
          </p:nvPr>
        </p:nvSpPr>
        <p:spPr>
          <a:xfrm>
            <a:off x="755576" y="116632"/>
            <a:ext cx="7772400" cy="114300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dirty="0"/>
              <a:t>L’IMPATTO SULLA TERRA</a:t>
            </a:r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755576" y="1183264"/>
            <a:ext cx="8991600" cy="34073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1600" dirty="0">
                <a:solidFill>
                  <a:srgbClr val="000000"/>
                </a:solidFill>
              </a:rPr>
              <a:t>Nel momento dell’impatto la crosta terrestre viene sciolta. Si comporta quindi come un fluido.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752600"/>
            <a:ext cx="3411538" cy="495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/>
              <a:t>MA COME SI RICONOSCE UN CRATERE DA IMPATTO?</a:t>
            </a:r>
          </a:p>
        </p:txBody>
      </p:sp>
      <p:pic>
        <p:nvPicPr>
          <p:cNvPr id="327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5" y="2133600"/>
            <a:ext cx="4427537" cy="32464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772" name="Picture 12" descr="Gran_Cratere_e_Lipar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2133600"/>
            <a:ext cx="4392612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4802" y="228602"/>
            <a:ext cx="8276625" cy="7109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90"/>
                </a:solidFill>
              </a:rPr>
              <a:t>Bolidi a ciel sereno!</a:t>
            </a:r>
          </a:p>
          <a:p>
            <a:pPr algn="ctr"/>
            <a:r>
              <a:rPr lang="it-IT" sz="3200" b="1" dirty="0">
                <a:solidFill>
                  <a:srgbClr val="000090"/>
                </a:solidFill>
              </a:rPr>
              <a:t>Osservando il cielo dal Liceo </a:t>
            </a:r>
            <a:r>
              <a:rPr lang="it-IT" sz="3200" b="1" dirty="0" err="1">
                <a:solidFill>
                  <a:srgbClr val="000090"/>
                </a:solidFill>
              </a:rPr>
              <a:t>Issel</a:t>
            </a:r>
            <a:endParaRPr lang="it-IT" sz="3200" b="1" dirty="0">
              <a:solidFill>
                <a:srgbClr val="000090"/>
              </a:solidFill>
            </a:endParaRPr>
          </a:p>
          <a:p>
            <a:r>
              <a:rPr lang="it-IT" sz="3200" b="1" dirty="0" err="1">
                <a:solidFill>
                  <a:srgbClr val="000090"/>
                </a:solidFill>
              </a:rPr>
              <a:t> </a:t>
            </a:r>
            <a:endParaRPr lang="it-IT" sz="3200" b="1" dirty="0">
              <a:solidFill>
                <a:srgbClr val="000090"/>
              </a:solidFill>
            </a:endParaRPr>
          </a:p>
          <a:p>
            <a:endParaRPr lang="it-IT" dirty="0">
              <a:solidFill>
                <a:srgbClr val="000090"/>
              </a:solidFill>
            </a:endParaRPr>
          </a:p>
          <a:p>
            <a:r>
              <a:rPr lang="it-IT" b="1" i="1" dirty="0">
                <a:solidFill>
                  <a:schemeClr val="bg2"/>
                </a:solidFill>
              </a:rPr>
              <a:t>Meteoroidi, meteore, bolidi, meteoriti e crateri da impatto: </a:t>
            </a:r>
          </a:p>
          <a:p>
            <a:r>
              <a:rPr lang="it-IT" b="1" i="1" dirty="0">
                <a:solidFill>
                  <a:schemeClr val="bg2"/>
                </a:solidFill>
              </a:rPr>
              <a:t>quando i corpi celesti incontrano la Terra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dirty="0">
                <a:solidFill>
                  <a:schemeClr val="bg2"/>
                </a:solidFill>
              </a:rPr>
              <a:t>Gli studenti della classe 2</a:t>
            </a:r>
            <a:r>
              <a:rPr lang="it-IT" baseline="30000" dirty="0">
                <a:solidFill>
                  <a:schemeClr val="bg2"/>
                </a:solidFill>
              </a:rPr>
              <a:t>a</a:t>
            </a:r>
            <a:r>
              <a:rPr lang="it-IT" dirty="0">
                <a:solidFill>
                  <a:schemeClr val="bg2"/>
                </a:solidFill>
              </a:rPr>
              <a:t> </a:t>
            </a:r>
            <a:r>
              <a:rPr lang="it-IT" dirty="0" err="1">
                <a:solidFill>
                  <a:schemeClr val="bg2"/>
                </a:solidFill>
              </a:rPr>
              <a:t>P</a:t>
            </a:r>
            <a:r>
              <a:rPr lang="it-IT" dirty="0">
                <a:solidFill>
                  <a:schemeClr val="bg2"/>
                </a:solidFill>
              </a:rPr>
              <a:t> del Liceo Scientifico A. </a:t>
            </a:r>
            <a:r>
              <a:rPr lang="it-IT" dirty="0" err="1">
                <a:solidFill>
                  <a:schemeClr val="bg2"/>
                </a:solidFill>
              </a:rPr>
              <a:t>Issel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dirty="0" err="1">
                <a:solidFill>
                  <a:srgbClr val="000090"/>
                </a:solidFill>
              </a:rPr>
              <a:t> 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b="1" i="1" dirty="0">
                <a:solidFill>
                  <a:srgbClr val="000090"/>
                </a:solidFill>
              </a:rPr>
              <a:t>I bolidi che cadono sulla Terra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b="1" dirty="0">
                <a:solidFill>
                  <a:srgbClr val="000090"/>
                </a:solidFill>
              </a:rPr>
              <a:t>Dott. Albino CARBOGNANI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dirty="0">
                <a:solidFill>
                  <a:srgbClr val="000090"/>
                </a:solidFill>
              </a:rPr>
              <a:t>Istituto Nazionale di Astrofisica</a:t>
            </a:r>
          </a:p>
          <a:p>
            <a:r>
              <a:rPr lang="it-IT" dirty="0">
                <a:solidFill>
                  <a:srgbClr val="000090"/>
                </a:solidFill>
              </a:rPr>
              <a:t>Osservatorio Astronomico della Regione Autonoma Valle d'Aosta</a:t>
            </a:r>
          </a:p>
          <a:p>
            <a:r>
              <a:rPr lang="it-IT" dirty="0" err="1">
                <a:solidFill>
                  <a:srgbClr val="808080"/>
                </a:solidFill>
              </a:rPr>
              <a:t> </a:t>
            </a:r>
            <a:endParaRPr lang="it-IT" dirty="0">
              <a:solidFill>
                <a:srgbClr val="808080"/>
              </a:solidFill>
            </a:endParaRPr>
          </a:p>
          <a:p>
            <a:r>
              <a:rPr lang="it-IT" b="1" i="1" dirty="0">
                <a:solidFill>
                  <a:srgbClr val="808080"/>
                </a:solidFill>
              </a:rPr>
              <a:t>Tutti a caccia di meteoriti con il progetto PRISMA</a:t>
            </a:r>
            <a:endParaRPr lang="it-IT" dirty="0">
              <a:solidFill>
                <a:srgbClr val="808080"/>
              </a:solidFill>
            </a:endParaRPr>
          </a:p>
          <a:p>
            <a:r>
              <a:rPr lang="it-IT" b="1" dirty="0">
                <a:solidFill>
                  <a:srgbClr val="808080"/>
                </a:solidFill>
              </a:rPr>
              <a:t>Dott. Daniele GARDIOL</a:t>
            </a:r>
            <a:endParaRPr lang="it-IT" dirty="0">
              <a:solidFill>
                <a:srgbClr val="808080"/>
              </a:solidFill>
            </a:endParaRPr>
          </a:p>
          <a:p>
            <a:r>
              <a:rPr lang="it-IT" dirty="0">
                <a:solidFill>
                  <a:srgbClr val="808080"/>
                </a:solidFill>
              </a:rPr>
              <a:t>Istituto Nazionale di Astrofisica</a:t>
            </a:r>
          </a:p>
          <a:p>
            <a:r>
              <a:rPr lang="it-IT" dirty="0">
                <a:solidFill>
                  <a:srgbClr val="808080"/>
                </a:solidFill>
              </a:rPr>
              <a:t>Osservatorio Astrofisico di Torino</a:t>
            </a:r>
          </a:p>
          <a:p>
            <a:endParaRPr lang="it-IT" dirty="0">
              <a:solidFill>
                <a:srgbClr val="00009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44463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/>
              <a:t>BORDO DEL CRATERE</a:t>
            </a:r>
            <a:br>
              <a:rPr lang="it-IT"/>
            </a:br>
            <a:r>
              <a:rPr lang="it-IT" sz="2200"/>
              <a:t>(Pingualuit, Canada)</a:t>
            </a: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0727" y="1436688"/>
            <a:ext cx="7775575" cy="5187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/>
              <a:t>SHATTER CONES</a:t>
            </a:r>
            <a:br>
              <a:rPr lang="it-IT"/>
            </a:br>
            <a:endParaRPr lang="it-IT"/>
          </a:p>
        </p:txBody>
      </p:sp>
      <p:pic>
        <p:nvPicPr>
          <p:cNvPr id="5" name="Immagine 4" descr="Schermata 2017-10-17 alle 11.44.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27101"/>
            <a:ext cx="8293100" cy="59309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7772400" cy="1143000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/>
              <a:t>VETRI DA IMPATTO</a:t>
            </a:r>
            <a:br>
              <a:rPr lang="it-IT"/>
            </a:br>
            <a:r>
              <a:rPr lang="it-IT" sz="1800"/>
              <a:t>(Vetro Libico)</a:t>
            </a:r>
          </a:p>
        </p:txBody>
      </p:sp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2" y="1143002"/>
            <a:ext cx="6410325" cy="5489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7772400" cy="1608138"/>
          </a:xfrm>
        </p:spPr>
        <p:txBody>
          <a:bodyPr/>
          <a:lstStyle/>
          <a:p>
            <a:pPr eaLnBrk="1" hangingPunct="1">
              <a:buClrTx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/>
              <a:t>L’ATMOSFERA FA LA DIFFERENZA</a:t>
            </a:r>
            <a:endParaRPr lang="it-IT" sz="2000"/>
          </a:p>
        </p:txBody>
      </p:sp>
      <p:sp>
        <p:nvSpPr>
          <p:cNvPr id="40963" name="Text Box 2"/>
          <p:cNvSpPr txBox="1">
            <a:spLocks noChangeArrowheads="1"/>
          </p:cNvSpPr>
          <p:nvPr/>
        </p:nvSpPr>
        <p:spPr bwMode="auto">
          <a:xfrm>
            <a:off x="0" y="1600202"/>
            <a:ext cx="8991600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 rotWithShape="1">
          <a:blip r:embed="rId3"/>
          <a:srcRect l="10932" r="12514"/>
          <a:stretch/>
        </p:blipFill>
        <p:spPr bwMode="auto">
          <a:xfrm>
            <a:off x="0" y="1944688"/>
            <a:ext cx="4535488" cy="44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 rotWithShape="1">
          <a:blip r:embed="rId4"/>
          <a:srcRect t="4410" r="5869" b="4831"/>
          <a:stretch/>
        </p:blipFill>
        <p:spPr bwMode="auto">
          <a:xfrm>
            <a:off x="4535488" y="1944688"/>
            <a:ext cx="4608512" cy="444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olo 1"/>
          <p:cNvSpPr>
            <a:spLocks noGrp="1"/>
          </p:cNvSpPr>
          <p:nvPr>
            <p:ph type="title"/>
          </p:nvPr>
        </p:nvSpPr>
        <p:spPr>
          <a:xfrm>
            <a:off x="628650" y="127002"/>
            <a:ext cx="7886700" cy="1325563"/>
          </a:xfrm>
        </p:spPr>
        <p:txBody>
          <a:bodyPr/>
          <a:lstStyle/>
          <a:p>
            <a:pPr eaLnBrk="1" hangingPunct="1"/>
            <a:r>
              <a:rPr lang="it-IT" b="1" dirty="0" err="1">
                <a:solidFill>
                  <a:srgbClr val="000090"/>
                </a:solidFill>
              </a:rPr>
              <a:t>4</a:t>
            </a:r>
            <a:r>
              <a:rPr lang="it-IT" b="1" dirty="0">
                <a:solidFill>
                  <a:srgbClr val="000090"/>
                </a:solidFill>
              </a:rPr>
              <a:t>. CRATERI DA IMPATTO EXTRATERRESTRI</a:t>
            </a:r>
          </a:p>
        </p:txBody>
      </p:sp>
      <p:sp>
        <p:nvSpPr>
          <p:cNvPr id="43011" name="Segnaposto contenuto 2"/>
          <p:cNvSpPr>
            <a:spLocks noGrp="1"/>
          </p:cNvSpPr>
          <p:nvPr>
            <p:ph idx="1"/>
          </p:nvPr>
        </p:nvSpPr>
        <p:spPr>
          <a:xfrm>
            <a:off x="327025" y="4249738"/>
            <a:ext cx="4508500" cy="2347912"/>
          </a:xfrm>
        </p:spPr>
        <p:txBody>
          <a:bodyPr/>
          <a:lstStyle/>
          <a:p>
            <a:pPr marL="0" indent="0" eaLnBrk="1" hangingPunct="1"/>
            <a:r>
              <a:rPr lang="it-IT" sz="2400" dirty="0"/>
              <a:t>Di:</a:t>
            </a:r>
          </a:p>
          <a:p>
            <a:pPr marL="0" indent="0" eaLnBrk="1" hangingPunct="1"/>
            <a:r>
              <a:rPr lang="it-IT" sz="2400" dirty="0"/>
              <a:t>Bonechi Angelo</a:t>
            </a:r>
          </a:p>
          <a:p>
            <a:pPr marL="0" indent="0" eaLnBrk="1" hangingPunct="1"/>
            <a:r>
              <a:rPr lang="it-IT" sz="2400" dirty="0"/>
              <a:t>Marcante Alessandra</a:t>
            </a:r>
          </a:p>
          <a:p>
            <a:pPr marL="0" indent="0" eaLnBrk="1" hangingPunct="1"/>
            <a:r>
              <a:rPr lang="it-IT" sz="2400" dirty="0"/>
              <a:t>Mino Alessio</a:t>
            </a:r>
          </a:p>
          <a:p>
            <a:pPr marL="0" indent="0" eaLnBrk="1" hangingPunct="1"/>
            <a:r>
              <a:rPr lang="it-IT" sz="2400" dirty="0" err="1"/>
              <a:t>Viassolo</a:t>
            </a:r>
            <a:r>
              <a:rPr lang="it-IT" sz="2400" dirty="0"/>
              <a:t> Pietro Lorenzo</a:t>
            </a:r>
          </a:p>
        </p:txBody>
      </p:sp>
      <p:pic>
        <p:nvPicPr>
          <p:cNvPr id="43012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95936" y="1647442"/>
            <a:ext cx="4576762" cy="444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CasellaDiTesto 5"/>
          <p:cNvSpPr txBox="1">
            <a:spLocks noChangeArrowheads="1"/>
          </p:cNvSpPr>
          <p:nvPr/>
        </p:nvSpPr>
        <p:spPr bwMode="auto">
          <a:xfrm>
            <a:off x="7236296" y="6094029"/>
            <a:ext cx="2147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Calibri" charset="0"/>
              </a:rPr>
              <a:t>Fonte: </a:t>
            </a:r>
            <a:r>
              <a:rPr lang="it-IT" sz="1600" dirty="0">
                <a:solidFill>
                  <a:schemeClr val="tx1"/>
                </a:solidFill>
                <a:latin typeface="Calibri" charset="0"/>
              </a:rPr>
              <a:t>www.lescienze.it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3B850A67-3E72-4B1E-B6EA-DA4340D500C0}"/>
              </a:ext>
            </a:extLst>
          </p:cNvPr>
          <p:cNvSpPr txBox="1">
            <a:spLocks/>
          </p:cNvSpPr>
          <p:nvPr/>
        </p:nvSpPr>
        <p:spPr bwMode="auto">
          <a:xfrm>
            <a:off x="683568" y="68509"/>
            <a:ext cx="7886700" cy="1325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9pPr>
          </a:lstStyle>
          <a:p>
            <a:pPr eaLnBrk="1" hangingPunct="1"/>
            <a:r>
              <a:rPr lang="it-IT" b="1" kern="0">
                <a:solidFill>
                  <a:srgbClr val="FF3300"/>
                </a:solidFill>
              </a:rPr>
              <a:t>CARATTERISTICHE</a:t>
            </a:r>
            <a:endParaRPr lang="it-IT" b="1" kern="0" dirty="0">
              <a:solidFill>
                <a:srgbClr val="FF3300"/>
              </a:solidFill>
            </a:endParaRPr>
          </a:p>
        </p:txBody>
      </p:sp>
      <p:pic>
        <p:nvPicPr>
          <p:cNvPr id="9" name="Immagine 3">
            <a:extLst>
              <a:ext uri="{FF2B5EF4-FFF2-40B4-BE49-F238E27FC236}">
                <a16:creationId xmlns:a16="http://schemas.microsoft.com/office/drawing/2014/main" id="{CB4BA709-4389-4B64-A299-EC26078877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7440" y="1598613"/>
            <a:ext cx="540702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5">
            <a:extLst>
              <a:ext uri="{FF2B5EF4-FFF2-40B4-BE49-F238E27FC236}">
                <a16:creationId xmlns:a16="http://schemas.microsoft.com/office/drawing/2014/main" id="{39410040-C7C5-4864-8E33-B58CE5710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598613"/>
            <a:ext cx="33194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Bordi rialzati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Picco centrale</a:t>
            </a:r>
          </a:p>
        </p:txBody>
      </p:sp>
      <p:sp>
        <p:nvSpPr>
          <p:cNvPr id="11" name="CasellaDiTesto 6">
            <a:extLst>
              <a:ext uri="{FF2B5EF4-FFF2-40B4-BE49-F238E27FC236}">
                <a16:creationId xmlns:a16="http://schemas.microsoft.com/office/drawing/2014/main" id="{A8B1EB8C-D3A3-4DD6-8606-DB5DAB66D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762" y="6477547"/>
            <a:ext cx="2027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Calibri" charset="0"/>
              </a:rPr>
              <a:t>Fonte: www.esri.com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>
            <a:extLst>
              <a:ext uri="{FF2B5EF4-FFF2-40B4-BE49-F238E27FC236}">
                <a16:creationId xmlns:a16="http://schemas.microsoft.com/office/drawing/2014/main" id="{C4CFB55B-36F4-4476-8BC9-4104F33C435B}"/>
              </a:ext>
            </a:extLst>
          </p:cNvPr>
          <p:cNvSpPr txBox="1">
            <a:spLocks/>
          </p:cNvSpPr>
          <p:nvPr/>
        </p:nvSpPr>
        <p:spPr bwMode="auto">
          <a:xfrm>
            <a:off x="683568" y="68509"/>
            <a:ext cx="7886700" cy="13255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2pPr>
            <a:lvl3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3pPr>
            <a:lvl4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4pPr>
            <a:lvl5pPr algn="ctr" defTabSz="449263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5pPr>
            <a:lvl6pPr marL="25146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6pPr>
            <a:lvl7pPr marL="29718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7pPr>
            <a:lvl8pPr marL="34290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8pPr>
            <a:lvl9pPr marL="3886200" indent="-228600" algn="ctr" defTabSz="449263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3" charset="0"/>
              <a:defRPr sz="4400">
                <a:solidFill>
                  <a:srgbClr val="000000"/>
                </a:solidFill>
                <a:latin typeface="Times New Roman" pitchFamily="3" charset="0"/>
                <a:ea typeface="Microsoft YaHei" charset="-122"/>
                <a:cs typeface="Microsoft YaHei" charset="-122"/>
              </a:defRPr>
            </a:lvl9pPr>
          </a:lstStyle>
          <a:p>
            <a:pPr eaLnBrk="1" hangingPunct="1"/>
            <a:r>
              <a:rPr lang="it-IT" b="1" kern="0">
                <a:solidFill>
                  <a:srgbClr val="FF3300"/>
                </a:solidFill>
              </a:rPr>
              <a:t>CARATTERISTICHE</a:t>
            </a:r>
            <a:endParaRPr lang="it-IT" b="1" kern="0" dirty="0">
              <a:solidFill>
                <a:srgbClr val="FF3300"/>
              </a:solidFill>
            </a:endParaRPr>
          </a:p>
        </p:txBody>
      </p:sp>
      <p:pic>
        <p:nvPicPr>
          <p:cNvPr id="9" name="Immagine 3">
            <a:extLst>
              <a:ext uri="{FF2B5EF4-FFF2-40B4-BE49-F238E27FC236}">
                <a16:creationId xmlns:a16="http://schemas.microsoft.com/office/drawing/2014/main" id="{15E57717-8D88-44E7-9ED2-D15F850B2D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7440" y="1598613"/>
            <a:ext cx="540702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asellaDiTesto 5">
            <a:extLst>
              <a:ext uri="{FF2B5EF4-FFF2-40B4-BE49-F238E27FC236}">
                <a16:creationId xmlns:a16="http://schemas.microsoft.com/office/drawing/2014/main" id="{94733812-6EA9-4A69-A421-5140FFDDA9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1598613"/>
            <a:ext cx="331946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Bordi rialzati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Picco centrale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Profondità apparente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Profondità reale</a:t>
            </a:r>
          </a:p>
        </p:txBody>
      </p:sp>
      <p:sp>
        <p:nvSpPr>
          <p:cNvPr id="11" name="CasellaDiTesto 6">
            <a:extLst>
              <a:ext uri="{FF2B5EF4-FFF2-40B4-BE49-F238E27FC236}">
                <a16:creationId xmlns:a16="http://schemas.microsoft.com/office/drawing/2014/main" id="{18AA0BC0-1F2A-4319-94CE-E1447E056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762" y="6477547"/>
            <a:ext cx="2027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Calibri" charset="0"/>
              </a:rPr>
              <a:t>Fonte: www.esri.com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olo 1"/>
          <p:cNvSpPr>
            <a:spLocks noGrp="1"/>
          </p:cNvSpPr>
          <p:nvPr>
            <p:ph type="title"/>
          </p:nvPr>
        </p:nvSpPr>
        <p:spPr>
          <a:xfrm>
            <a:off x="683568" y="68509"/>
            <a:ext cx="7886700" cy="1325563"/>
          </a:xfrm>
        </p:spPr>
        <p:txBody>
          <a:bodyPr/>
          <a:lstStyle/>
          <a:p>
            <a:pPr eaLnBrk="1" hangingPunct="1"/>
            <a:r>
              <a:rPr lang="it-IT" b="1" dirty="0">
                <a:solidFill>
                  <a:srgbClr val="FF3300"/>
                </a:solidFill>
              </a:rPr>
              <a:t>CARATTERISTICHE</a:t>
            </a:r>
          </a:p>
        </p:txBody>
      </p:sp>
      <p:pic>
        <p:nvPicPr>
          <p:cNvPr id="46083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7440" y="1598613"/>
            <a:ext cx="5407025" cy="484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CasellaDiTesto 5"/>
          <p:cNvSpPr txBox="1">
            <a:spLocks noChangeArrowheads="1"/>
          </p:cNvSpPr>
          <p:nvPr/>
        </p:nvSpPr>
        <p:spPr bwMode="auto">
          <a:xfrm>
            <a:off x="179512" y="1598613"/>
            <a:ext cx="33194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Bordi rialzati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Picco centrale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Profondità apparente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Profondità reale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Inversione degli strati geologici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Materiali eiettati (</a:t>
            </a:r>
            <a:r>
              <a:rPr lang="it-IT" dirty="0" err="1">
                <a:solidFill>
                  <a:srgbClr val="000000"/>
                </a:solidFill>
                <a:latin typeface="Calibri" charset="0"/>
              </a:rPr>
              <a:t>Ejecta</a:t>
            </a:r>
            <a:r>
              <a:rPr lang="it-IT" dirty="0">
                <a:solidFill>
                  <a:srgbClr val="000000"/>
                </a:solidFill>
                <a:latin typeface="Calibri" charset="0"/>
              </a:rPr>
              <a:t>)</a:t>
            </a:r>
          </a:p>
          <a:p>
            <a:pPr marL="285750" indent="-285750">
              <a:buFont typeface="Wingdings" charset="2"/>
              <a:buChar char="§"/>
            </a:pPr>
            <a:endParaRPr lang="it-IT" dirty="0">
              <a:latin typeface="Calibri" charset="0"/>
            </a:endParaRPr>
          </a:p>
        </p:txBody>
      </p:sp>
      <p:sp>
        <p:nvSpPr>
          <p:cNvPr id="46085" name="CasellaDiTesto 6"/>
          <p:cNvSpPr txBox="1">
            <a:spLocks noChangeArrowheads="1"/>
          </p:cNvSpPr>
          <p:nvPr/>
        </p:nvSpPr>
        <p:spPr bwMode="auto">
          <a:xfrm>
            <a:off x="7116762" y="6477547"/>
            <a:ext cx="2027238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Calibri" charset="0"/>
              </a:rPr>
              <a:t>Fonte: www.esri.com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asellaDiTesto 14"/>
          <p:cNvSpPr txBox="1">
            <a:spLocks noChangeArrowheads="1"/>
          </p:cNvSpPr>
          <p:nvPr/>
        </p:nvSpPr>
        <p:spPr bwMode="auto">
          <a:xfrm>
            <a:off x="3563888" y="188640"/>
            <a:ext cx="190727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5000" dirty="0">
                <a:solidFill>
                  <a:srgbClr val="00B0F0"/>
                </a:solidFill>
                <a:latin typeface="Calibri" charset="0"/>
              </a:rPr>
              <a:t>Marte</a:t>
            </a:r>
          </a:p>
        </p:txBody>
      </p:sp>
      <p:pic>
        <p:nvPicPr>
          <p:cNvPr id="47107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920" y="1496142"/>
            <a:ext cx="503808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CasellaDiTesto 5"/>
          <p:cNvSpPr txBox="1">
            <a:spLocks noChangeArrowheads="1"/>
          </p:cNvSpPr>
          <p:nvPr/>
        </p:nvSpPr>
        <p:spPr bwMode="auto">
          <a:xfrm>
            <a:off x="474663" y="1635125"/>
            <a:ext cx="30416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sz="2800">
                <a:solidFill>
                  <a:srgbClr val="000000"/>
                </a:solidFill>
                <a:latin typeface="Calibri" charset="0"/>
              </a:rPr>
              <a:t>Presenza di ghiaccio su Marte</a:t>
            </a:r>
          </a:p>
          <a:p>
            <a:pPr marL="285750" indent="-285750">
              <a:buFont typeface="Wingdings" charset="2"/>
              <a:buChar char="§"/>
            </a:pPr>
            <a:endParaRPr lang="it-IT" sz="280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sz="2800">
                <a:solidFill>
                  <a:srgbClr val="000000"/>
                </a:solidFill>
                <a:latin typeface="Calibri" charset="0"/>
              </a:rPr>
              <a:t>Materiali eiettati più distanti rispetto ai crateri terrestri</a:t>
            </a:r>
          </a:p>
          <a:p>
            <a:pPr marL="285750" indent="-285750">
              <a:buFont typeface="Wingdings" charset="2"/>
              <a:buChar char="§"/>
            </a:pPr>
            <a:endParaRPr lang="it-IT" sz="2800">
              <a:solidFill>
                <a:srgbClr val="000000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sz="2800">
                <a:solidFill>
                  <a:srgbClr val="000000"/>
                </a:solidFill>
                <a:latin typeface="Calibri" charset="0"/>
              </a:rPr>
              <a:t>Cratere più evidente</a:t>
            </a:r>
          </a:p>
        </p:txBody>
      </p:sp>
      <p:sp>
        <p:nvSpPr>
          <p:cNvPr id="47109" name="CasellaDiTesto 3"/>
          <p:cNvSpPr txBox="1">
            <a:spLocks noChangeArrowheads="1"/>
          </p:cNvSpPr>
          <p:nvPr/>
        </p:nvSpPr>
        <p:spPr bwMode="auto">
          <a:xfrm>
            <a:off x="7082607" y="6503929"/>
            <a:ext cx="206139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1600" dirty="0">
                <a:solidFill>
                  <a:schemeClr val="tx1"/>
                </a:solidFill>
                <a:latin typeface="Calibri" charset="0"/>
              </a:rPr>
              <a:t>Fonte: Media INAF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olo 1"/>
          <p:cNvSpPr>
            <a:spLocks noGrp="1"/>
          </p:cNvSpPr>
          <p:nvPr>
            <p:ph type="title"/>
          </p:nvPr>
        </p:nvSpPr>
        <p:spPr>
          <a:xfrm>
            <a:off x="2771045" y="123244"/>
            <a:ext cx="3785094" cy="845716"/>
          </a:xfrm>
        </p:spPr>
        <p:txBody>
          <a:bodyPr/>
          <a:lstStyle/>
          <a:p>
            <a:pPr algn="just" eaLnBrk="1" hangingPunct="1"/>
            <a:r>
              <a:rPr lang="it-IT" sz="4800" b="1" dirty="0">
                <a:solidFill>
                  <a:srgbClr val="009973"/>
                </a:solidFill>
              </a:rPr>
              <a:t>ENCELADO</a:t>
            </a:r>
          </a:p>
        </p:txBody>
      </p:sp>
      <p:pic>
        <p:nvPicPr>
          <p:cNvPr id="48131" name="Immagine 3"/>
          <p:cNvPicPr>
            <a:picLocks noChangeAspect="1"/>
          </p:cNvPicPr>
          <p:nvPr/>
        </p:nvPicPr>
        <p:blipFill rotWithShape="1">
          <a:blip r:embed="rId2"/>
          <a:srcRect t="6240"/>
          <a:stretch/>
        </p:blipFill>
        <p:spPr bwMode="auto">
          <a:xfrm>
            <a:off x="4639918" y="1219752"/>
            <a:ext cx="4480408" cy="50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CasellaDiTesto 5"/>
          <p:cNvSpPr txBox="1">
            <a:spLocks noChangeArrowheads="1"/>
          </p:cNvSpPr>
          <p:nvPr/>
        </p:nvSpPr>
        <p:spPr bwMode="auto">
          <a:xfrm>
            <a:off x="282860" y="2154585"/>
            <a:ext cx="405956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sz="3200" dirty="0">
                <a:solidFill>
                  <a:schemeClr val="tx1"/>
                </a:solidFill>
                <a:latin typeface="Calibri" charset="0"/>
              </a:rPr>
              <a:t>Dinamica della crosta</a:t>
            </a:r>
          </a:p>
          <a:p>
            <a:pPr marL="285750" indent="-285750">
              <a:buFont typeface="Wingdings" charset="2"/>
              <a:buChar char="§"/>
            </a:pPr>
            <a:endParaRPr lang="it-IT" sz="3200" dirty="0">
              <a:solidFill>
                <a:schemeClr val="tx1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sz="3200" dirty="0">
                <a:solidFill>
                  <a:schemeClr val="tx1"/>
                </a:solidFill>
                <a:latin typeface="Calibri" charset="0"/>
              </a:rPr>
              <a:t>Pianure lisce</a:t>
            </a:r>
          </a:p>
          <a:p>
            <a:pPr marL="285750" indent="-285750">
              <a:buFont typeface="Wingdings" charset="2"/>
              <a:buChar char="§"/>
            </a:pPr>
            <a:endParaRPr lang="it-IT" sz="3200" dirty="0">
              <a:solidFill>
                <a:schemeClr val="tx1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it-IT" sz="3200" dirty="0">
                <a:solidFill>
                  <a:schemeClr val="tx1"/>
                </a:solidFill>
                <a:latin typeface="Calibri" charset="0"/>
              </a:rPr>
              <a:t>Crateri</a:t>
            </a:r>
          </a:p>
          <a:p>
            <a:pPr marL="285750" indent="-285750">
              <a:buFont typeface="Wingdings" charset="2"/>
              <a:buChar char="§"/>
            </a:pPr>
            <a:endParaRPr lang="it-IT" sz="3200" dirty="0">
              <a:solidFill>
                <a:schemeClr val="tx1"/>
              </a:solidFill>
              <a:latin typeface="Calibri" charset="0"/>
            </a:endParaRPr>
          </a:p>
          <a:p>
            <a:pPr marL="285750" indent="-285750">
              <a:buFont typeface="Wingdings" charset="2"/>
              <a:buChar char="§"/>
            </a:pPr>
            <a:endParaRPr lang="it-IT" sz="32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60400" y="1198145"/>
            <a:ext cx="365760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solidFill>
                  <a:schemeClr val="accent1">
                    <a:lumMod val="75000"/>
                  </a:schemeClr>
                </a:solidFill>
                <a:latin typeface="+mn-lt"/>
                <a:ea typeface="Microsoft YaHei" charset="-122"/>
                <a:cs typeface="+mn-cs"/>
              </a:rPr>
              <a:t>Una luna, due volti</a:t>
            </a:r>
          </a:p>
        </p:txBody>
      </p:sp>
      <p:sp>
        <p:nvSpPr>
          <p:cNvPr id="48134" name="CasellaDiTesto 2"/>
          <p:cNvSpPr txBox="1">
            <a:spLocks noChangeArrowheads="1"/>
          </p:cNvSpPr>
          <p:nvPr/>
        </p:nvSpPr>
        <p:spPr bwMode="auto">
          <a:xfrm>
            <a:off x="7020272" y="6415684"/>
            <a:ext cx="268972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dirty="0">
                <a:solidFill>
                  <a:schemeClr val="tx1"/>
                </a:solidFill>
                <a:latin typeface="Calibri" charset="0"/>
              </a:rPr>
              <a:t>Fonte: </a:t>
            </a:r>
            <a:r>
              <a:rPr lang="it-IT" sz="1400" dirty="0">
                <a:solidFill>
                  <a:schemeClr val="tx1"/>
                </a:solidFill>
                <a:latin typeface="Calibri" charset="0"/>
              </a:rPr>
              <a:t>www.nasa.gov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04802" y="228602"/>
            <a:ext cx="8276625" cy="7109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 b="1" dirty="0">
                <a:solidFill>
                  <a:srgbClr val="000090"/>
                </a:solidFill>
              </a:rPr>
              <a:t>Bolidi a ciel sereno!</a:t>
            </a:r>
          </a:p>
          <a:p>
            <a:pPr algn="ctr"/>
            <a:r>
              <a:rPr lang="it-IT" sz="3200" b="1" dirty="0">
                <a:solidFill>
                  <a:srgbClr val="000090"/>
                </a:solidFill>
              </a:rPr>
              <a:t>Osservando il cielo dal Liceo </a:t>
            </a:r>
            <a:r>
              <a:rPr lang="it-IT" sz="3200" b="1" dirty="0" err="1">
                <a:solidFill>
                  <a:srgbClr val="000090"/>
                </a:solidFill>
              </a:rPr>
              <a:t>Issel</a:t>
            </a:r>
            <a:endParaRPr lang="it-IT" sz="3200" b="1" dirty="0">
              <a:solidFill>
                <a:srgbClr val="000090"/>
              </a:solidFill>
            </a:endParaRPr>
          </a:p>
          <a:p>
            <a:r>
              <a:rPr lang="it-IT" sz="3200" b="1" dirty="0" err="1">
                <a:solidFill>
                  <a:srgbClr val="000090"/>
                </a:solidFill>
              </a:rPr>
              <a:t> </a:t>
            </a:r>
            <a:endParaRPr lang="it-IT" sz="3200" b="1" dirty="0">
              <a:solidFill>
                <a:srgbClr val="000090"/>
              </a:solidFill>
            </a:endParaRPr>
          </a:p>
          <a:p>
            <a:endParaRPr lang="it-IT" dirty="0">
              <a:solidFill>
                <a:srgbClr val="000090"/>
              </a:solidFill>
            </a:endParaRPr>
          </a:p>
          <a:p>
            <a:r>
              <a:rPr lang="it-IT" b="1" i="1" dirty="0">
                <a:solidFill>
                  <a:srgbClr val="808080"/>
                </a:solidFill>
              </a:rPr>
              <a:t>Meteoroidi, meteore, bolidi, meteoriti e crateri da impatto: </a:t>
            </a:r>
          </a:p>
          <a:p>
            <a:r>
              <a:rPr lang="it-IT" b="1" i="1" dirty="0">
                <a:solidFill>
                  <a:srgbClr val="808080"/>
                </a:solidFill>
              </a:rPr>
              <a:t>quando i corpi celesti incontrano la Terra</a:t>
            </a:r>
            <a:endParaRPr lang="it-IT" dirty="0">
              <a:solidFill>
                <a:srgbClr val="808080"/>
              </a:solidFill>
            </a:endParaRPr>
          </a:p>
          <a:p>
            <a:r>
              <a:rPr lang="it-IT" dirty="0">
                <a:solidFill>
                  <a:srgbClr val="808080"/>
                </a:solidFill>
              </a:rPr>
              <a:t>Gli studenti della classe 2</a:t>
            </a:r>
            <a:r>
              <a:rPr lang="it-IT" baseline="30000" dirty="0">
                <a:solidFill>
                  <a:srgbClr val="808080"/>
                </a:solidFill>
              </a:rPr>
              <a:t>a</a:t>
            </a:r>
            <a:r>
              <a:rPr lang="it-IT" dirty="0">
                <a:solidFill>
                  <a:srgbClr val="808080"/>
                </a:solidFill>
              </a:rPr>
              <a:t> </a:t>
            </a:r>
            <a:r>
              <a:rPr lang="it-IT" dirty="0" err="1">
                <a:solidFill>
                  <a:srgbClr val="808080"/>
                </a:solidFill>
              </a:rPr>
              <a:t>P</a:t>
            </a:r>
            <a:r>
              <a:rPr lang="it-IT" dirty="0">
                <a:solidFill>
                  <a:srgbClr val="808080"/>
                </a:solidFill>
              </a:rPr>
              <a:t> del Liceo Scientifico A. </a:t>
            </a:r>
            <a:r>
              <a:rPr lang="it-IT" dirty="0" err="1">
                <a:solidFill>
                  <a:srgbClr val="808080"/>
                </a:solidFill>
              </a:rPr>
              <a:t>Issel</a:t>
            </a:r>
            <a:endParaRPr lang="it-IT" dirty="0">
              <a:solidFill>
                <a:srgbClr val="808080"/>
              </a:solidFill>
            </a:endParaRPr>
          </a:p>
          <a:p>
            <a:r>
              <a:rPr lang="it-IT" dirty="0" err="1">
                <a:solidFill>
                  <a:srgbClr val="000090"/>
                </a:solidFill>
              </a:rPr>
              <a:t> 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b="1" i="1" dirty="0">
                <a:solidFill>
                  <a:schemeClr val="bg2"/>
                </a:solidFill>
              </a:rPr>
              <a:t>I bolidi che cadono sulla Terra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b="1" dirty="0">
                <a:solidFill>
                  <a:schemeClr val="bg2"/>
                </a:solidFill>
              </a:rPr>
              <a:t>Dott. Albino CARBOGNANI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dirty="0">
                <a:solidFill>
                  <a:schemeClr val="bg2"/>
                </a:solidFill>
              </a:rPr>
              <a:t>Istituto Nazionale di Astrofisica</a:t>
            </a:r>
          </a:p>
          <a:p>
            <a:r>
              <a:rPr lang="it-IT" dirty="0">
                <a:solidFill>
                  <a:schemeClr val="bg2"/>
                </a:solidFill>
              </a:rPr>
              <a:t>Osservatorio Astronomico della Regione Autonoma Valle d'Aosta</a:t>
            </a:r>
          </a:p>
          <a:p>
            <a:r>
              <a:rPr lang="it-IT" dirty="0" err="1">
                <a:solidFill>
                  <a:schemeClr val="bg2"/>
                </a:solidFill>
              </a:rPr>
              <a:t> </a:t>
            </a:r>
            <a:endParaRPr lang="it-IT" dirty="0">
              <a:solidFill>
                <a:schemeClr val="bg2"/>
              </a:solidFill>
            </a:endParaRPr>
          </a:p>
          <a:p>
            <a:r>
              <a:rPr lang="it-IT" b="1" i="1" dirty="0">
                <a:solidFill>
                  <a:srgbClr val="000090"/>
                </a:solidFill>
              </a:rPr>
              <a:t>Tutti a caccia di meteoriti con il progetto PRISMA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b="1" dirty="0">
                <a:solidFill>
                  <a:srgbClr val="000090"/>
                </a:solidFill>
              </a:rPr>
              <a:t>Dott. Daniele GARDIOL</a:t>
            </a:r>
            <a:endParaRPr lang="it-IT" dirty="0">
              <a:solidFill>
                <a:srgbClr val="000090"/>
              </a:solidFill>
            </a:endParaRPr>
          </a:p>
          <a:p>
            <a:r>
              <a:rPr lang="it-IT" dirty="0">
                <a:solidFill>
                  <a:srgbClr val="000090"/>
                </a:solidFill>
              </a:rPr>
              <a:t>Istituto Nazionale di Astrofisica</a:t>
            </a:r>
          </a:p>
          <a:p>
            <a:r>
              <a:rPr lang="it-IT" dirty="0">
                <a:solidFill>
                  <a:srgbClr val="000090"/>
                </a:solidFill>
              </a:rPr>
              <a:t>Osservatorio Astrofisico di Torino</a:t>
            </a:r>
          </a:p>
          <a:p>
            <a:endParaRPr lang="it-IT" dirty="0">
              <a:solidFill>
                <a:srgbClr val="00009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"/>
          <p:cNvSpPr txBox="1">
            <a:spLocks noChangeArrowheads="1"/>
          </p:cNvSpPr>
          <p:nvPr/>
        </p:nvSpPr>
        <p:spPr bwMode="auto">
          <a:xfrm>
            <a:off x="467544" y="116632"/>
            <a:ext cx="8382000" cy="76923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b="1" dirty="0" err="1">
                <a:solidFill>
                  <a:srgbClr val="000090"/>
                </a:solidFill>
                <a:latin typeface="Arial" charset="0"/>
              </a:rPr>
              <a:t>5</a:t>
            </a:r>
            <a:r>
              <a:rPr lang="it-IT" sz="3200" b="1" dirty="0">
                <a:solidFill>
                  <a:srgbClr val="000090"/>
                </a:solidFill>
                <a:latin typeface="Arial" charset="0"/>
              </a:rPr>
              <a:t>. SIMULAZIONE CRATERI DA IMPATTO</a:t>
            </a:r>
          </a:p>
        </p:txBody>
      </p:sp>
      <p:sp>
        <p:nvSpPr>
          <p:cNvPr id="49155" name="Text Box 2"/>
          <p:cNvSpPr txBox="1">
            <a:spLocks noChangeArrowheads="1"/>
          </p:cNvSpPr>
          <p:nvPr/>
        </p:nvSpPr>
        <p:spPr bwMode="auto">
          <a:xfrm>
            <a:off x="1439652" y="5175910"/>
            <a:ext cx="6696744" cy="1700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numCol="2">
            <a:prstTxWarp prst="textNoShape">
              <a:avLst/>
            </a:prstTxWarp>
          </a:bodyPr>
          <a:lstStyle/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D’Angelo Pietro</a:t>
            </a:r>
          </a:p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De Vanna Francesco</a:t>
            </a:r>
          </a:p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Delfino Claudia</a:t>
            </a:r>
          </a:p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Mariani Giulia</a:t>
            </a:r>
          </a:p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Vergano Chiara</a:t>
            </a:r>
          </a:p>
        </p:txBody>
      </p:sp>
      <p:pic>
        <p:nvPicPr>
          <p:cNvPr id="4915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9152" y="1052736"/>
            <a:ext cx="6077744" cy="389132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RATERE SCAIOLA">
            <a:hlinkClick r:id="" action="ppaction://media"/>
            <a:extLst>
              <a:ext uri="{FF2B5EF4-FFF2-40B4-BE49-F238E27FC236}">
                <a16:creationId xmlns:a16="http://schemas.microsoft.com/office/drawing/2014/main" id="{88150FDD-E860-4808-B61F-65C8BC674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0960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"/>
          <p:cNvSpPr txBox="1">
            <a:spLocks noChangeArrowheads="1"/>
          </p:cNvSpPr>
          <p:nvPr/>
        </p:nvSpPr>
        <p:spPr bwMode="auto">
          <a:xfrm>
            <a:off x="720727" y="369888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dirty="0">
                <a:solidFill>
                  <a:srgbClr val="000000"/>
                </a:solidFill>
                <a:latin typeface="Arial" charset="0"/>
              </a:rPr>
              <a:t>MATERIALI</a:t>
            </a: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539552" y="2137048"/>
            <a:ext cx="4191000" cy="281595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Sfera d’acciaio</a:t>
            </a:r>
          </a:p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Scagliola</a:t>
            </a:r>
          </a:p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Acqua</a:t>
            </a:r>
          </a:p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Colorante blu</a:t>
            </a:r>
          </a:p>
          <a:p>
            <a:pPr marL="606425" indent="-606425">
              <a:spcBef>
                <a:spcPts val="600"/>
              </a:spcBef>
              <a:buFont typeface="Arial" charset="0"/>
              <a:buChar char="•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dirty="0">
                <a:solidFill>
                  <a:srgbClr val="000000"/>
                </a:solidFill>
                <a:latin typeface="Arial" charset="0"/>
              </a:rPr>
              <a:t>2 contenitori di plastica</a:t>
            </a:r>
          </a:p>
        </p:txBody>
      </p:sp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4008" y="1988840"/>
            <a:ext cx="4249887" cy="26507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685800" y="476672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dirty="0">
                <a:solidFill>
                  <a:srgbClr val="000000"/>
                </a:solidFill>
                <a:latin typeface="Arial" charset="0"/>
              </a:rPr>
              <a:t>PROCEDIMENTO</a:t>
            </a: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685800" y="1981200"/>
            <a:ext cx="41910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606425" indent="-606425">
              <a:spcBef>
                <a:spcPts val="500"/>
              </a:spcBef>
              <a:buFont typeface="Times New Roman" charset="0"/>
              <a:buAutoNum type="arabicPeriod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sz="2000">
                <a:solidFill>
                  <a:srgbClr val="000000"/>
                </a:solidFill>
                <a:latin typeface="Arial" charset="0"/>
              </a:rPr>
              <a:t>Formare un composto di acqua e scagliola. </a:t>
            </a:r>
          </a:p>
          <a:p>
            <a:pPr marL="606425" indent="-606425">
              <a:spcBef>
                <a:spcPts val="500"/>
              </a:spcBef>
              <a:buFont typeface="Times New Roman" charset="0"/>
              <a:buAutoNum type="arabicPeriod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sz="2000">
                <a:solidFill>
                  <a:srgbClr val="000000"/>
                </a:solidFill>
                <a:latin typeface="Arial" charset="0"/>
              </a:rPr>
              <a:t>Ripartire il composto in due contenitori: in uno di essi aggiungere il colorante.</a:t>
            </a:r>
          </a:p>
          <a:p>
            <a:pPr marL="606425" indent="-606425">
              <a:spcBef>
                <a:spcPts val="500"/>
              </a:spcBef>
              <a:buFont typeface="Times New Roman" charset="0"/>
              <a:buAutoNum type="arabicPeriod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sz="2000">
                <a:solidFill>
                  <a:srgbClr val="000000"/>
                </a:solidFill>
                <a:latin typeface="Arial" charset="0"/>
              </a:rPr>
              <a:t>Aspettare che il composto raggiunga la consistenza desiderata.</a:t>
            </a:r>
          </a:p>
          <a:p>
            <a:pPr marL="606425" indent="-606425">
              <a:spcBef>
                <a:spcPts val="500"/>
              </a:spcBef>
              <a:buFont typeface="Times New Roman" charset="0"/>
              <a:buAutoNum type="arabicPeriod"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r>
              <a:rPr lang="it-IT" sz="2000">
                <a:solidFill>
                  <a:srgbClr val="000000"/>
                </a:solidFill>
                <a:latin typeface="Arial" charset="0"/>
              </a:rPr>
              <a:t>Fare cadere la sfera d’acciaio da due metri di altezza.</a:t>
            </a:r>
          </a:p>
          <a:p>
            <a:pPr marL="606425" indent="-606425">
              <a:spcBef>
                <a:spcPts val="500"/>
              </a:spcBef>
              <a:buClrTx/>
              <a:tabLst>
                <a:tab pos="606425" algn="l"/>
                <a:tab pos="1054100" algn="l"/>
                <a:tab pos="1503363" algn="l"/>
                <a:tab pos="1952625" algn="l"/>
                <a:tab pos="2401888" algn="l"/>
                <a:tab pos="2851150" algn="l"/>
                <a:tab pos="3300413" algn="l"/>
                <a:tab pos="3749675" algn="l"/>
                <a:tab pos="4198938" algn="l"/>
                <a:tab pos="4648200" algn="l"/>
                <a:tab pos="5097463" algn="l"/>
                <a:tab pos="5546725" algn="l"/>
                <a:tab pos="5995988" algn="l"/>
                <a:tab pos="6445250" algn="l"/>
                <a:tab pos="6894513" algn="l"/>
                <a:tab pos="7343775" algn="l"/>
                <a:tab pos="7793038" algn="l"/>
                <a:tab pos="8242300" algn="l"/>
                <a:tab pos="8691563" algn="l"/>
                <a:tab pos="9140825" algn="l"/>
                <a:tab pos="9590088" algn="l"/>
              </a:tabLst>
            </a:pPr>
            <a:endParaRPr lang="it-IT" sz="20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000000"/>
                </a:solidFill>
                <a:latin typeface="Arial" charset="0"/>
              </a:rPr>
              <a:t>CONFRONTO</a:t>
            </a:r>
          </a:p>
        </p:txBody>
      </p:sp>
      <p:sp>
        <p:nvSpPr>
          <p:cNvPr id="63491" name="Text Box 2"/>
          <p:cNvSpPr txBox="1">
            <a:spLocks noChangeArrowheads="1"/>
          </p:cNvSpPr>
          <p:nvPr/>
        </p:nvSpPr>
        <p:spPr bwMode="auto">
          <a:xfrm>
            <a:off x="685800" y="1484315"/>
            <a:ext cx="7772400" cy="4611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5" y="2492377"/>
            <a:ext cx="3551237" cy="2665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3493" name="Text Box 7"/>
          <p:cNvSpPr txBox="1">
            <a:spLocks noChangeArrowheads="1"/>
          </p:cNvSpPr>
          <p:nvPr/>
        </p:nvSpPr>
        <p:spPr bwMode="auto">
          <a:xfrm>
            <a:off x="3132140" y="5516565"/>
            <a:ext cx="26638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pavimento</a:t>
            </a:r>
          </a:p>
        </p:txBody>
      </p:sp>
      <p:pic>
        <p:nvPicPr>
          <p:cNvPr id="63494" name="Picture 15" descr="IMG-20171012-WA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908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Line 20"/>
          <p:cNvSpPr>
            <a:spLocks noChangeShapeType="1"/>
          </p:cNvSpPr>
          <p:nvPr/>
        </p:nvSpPr>
        <p:spPr bwMode="auto">
          <a:xfrm>
            <a:off x="2362200" y="4191000"/>
            <a:ext cx="838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3496" name="Line 22"/>
          <p:cNvSpPr>
            <a:spLocks noChangeShapeType="1"/>
          </p:cNvSpPr>
          <p:nvPr/>
        </p:nvSpPr>
        <p:spPr bwMode="auto">
          <a:xfrm flipH="1">
            <a:off x="4648200" y="3886200"/>
            <a:ext cx="1905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651500" y="5373688"/>
            <a:ext cx="2471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Arial" charset="0"/>
              </a:rPr>
              <a:t>Cratere su Marte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000000"/>
                </a:solidFill>
                <a:latin typeface="Arial" charset="0"/>
              </a:rPr>
              <a:t>CONFRONTO</a:t>
            </a:r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685800" y="1484315"/>
            <a:ext cx="7772400" cy="4611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5" y="2492377"/>
            <a:ext cx="3551237" cy="2665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3132140" y="5516565"/>
            <a:ext cx="26638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pavimento</a:t>
            </a:r>
          </a:p>
        </p:txBody>
      </p:sp>
      <p:sp>
        <p:nvSpPr>
          <p:cNvPr id="65542" name="Text Box 6"/>
          <p:cNvSpPr txBox="1">
            <a:spLocks noChangeArrowheads="1"/>
          </p:cNvSpPr>
          <p:nvPr/>
        </p:nvSpPr>
        <p:spPr bwMode="auto">
          <a:xfrm>
            <a:off x="4038600" y="1828802"/>
            <a:ext cx="10366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pareti</a:t>
            </a:r>
          </a:p>
        </p:txBody>
      </p:sp>
      <p:pic>
        <p:nvPicPr>
          <p:cNvPr id="65543" name="Picture 7" descr="IMG-20171012-WA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908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Line 8"/>
          <p:cNvSpPr>
            <a:spLocks noChangeShapeType="1"/>
          </p:cNvSpPr>
          <p:nvPr/>
        </p:nvSpPr>
        <p:spPr bwMode="auto">
          <a:xfrm flipV="1">
            <a:off x="2971800" y="2209800"/>
            <a:ext cx="990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5" name="Line 9"/>
          <p:cNvSpPr>
            <a:spLocks noChangeShapeType="1"/>
          </p:cNvSpPr>
          <p:nvPr/>
        </p:nvSpPr>
        <p:spPr bwMode="auto">
          <a:xfrm flipH="1" flipV="1">
            <a:off x="5003800" y="2205040"/>
            <a:ext cx="647700" cy="719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>
            <a:off x="2362200" y="4191000"/>
            <a:ext cx="838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7" name="Line 11"/>
          <p:cNvSpPr>
            <a:spLocks noChangeShapeType="1"/>
          </p:cNvSpPr>
          <p:nvPr/>
        </p:nvSpPr>
        <p:spPr bwMode="auto">
          <a:xfrm flipH="1">
            <a:off x="4648200" y="3886200"/>
            <a:ext cx="1905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5548" name="Text Box 12"/>
          <p:cNvSpPr txBox="1">
            <a:spLocks noChangeArrowheads="1"/>
          </p:cNvSpPr>
          <p:nvPr/>
        </p:nvSpPr>
        <p:spPr bwMode="auto">
          <a:xfrm>
            <a:off x="5795965" y="5229225"/>
            <a:ext cx="2230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/>
              <a:t>Cratere su Marte</a:t>
            </a:r>
          </a:p>
        </p:txBody>
      </p:sp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5651500" y="5373688"/>
            <a:ext cx="2471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dirty="0">
                <a:solidFill>
                  <a:schemeClr val="tx1"/>
                </a:solidFill>
                <a:latin typeface="Arial" charset="0"/>
              </a:rPr>
              <a:t>Cratere su Marte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000000"/>
                </a:solidFill>
                <a:latin typeface="Arial" charset="0"/>
              </a:rPr>
              <a:t>CONFRONTO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684213" y="1484315"/>
            <a:ext cx="7772400" cy="4611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5" y="2492377"/>
            <a:ext cx="3551237" cy="2665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3132140" y="5516565"/>
            <a:ext cx="26638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pavimento</a:t>
            </a:r>
          </a:p>
        </p:txBody>
      </p:sp>
      <p:sp>
        <p:nvSpPr>
          <p:cNvPr id="67590" name="Text Box 6"/>
          <p:cNvSpPr txBox="1">
            <a:spLocks noChangeArrowheads="1"/>
          </p:cNvSpPr>
          <p:nvPr/>
        </p:nvSpPr>
        <p:spPr bwMode="auto">
          <a:xfrm>
            <a:off x="4038600" y="1828802"/>
            <a:ext cx="10366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pareti</a:t>
            </a:r>
          </a:p>
        </p:txBody>
      </p:sp>
      <p:pic>
        <p:nvPicPr>
          <p:cNvPr id="67591" name="Picture 7" descr="IMG-20171012-WA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908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2" name="Line 8"/>
          <p:cNvSpPr>
            <a:spLocks noChangeShapeType="1"/>
          </p:cNvSpPr>
          <p:nvPr/>
        </p:nvSpPr>
        <p:spPr bwMode="auto">
          <a:xfrm flipV="1">
            <a:off x="2971800" y="2209800"/>
            <a:ext cx="990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7593" name="Line 9"/>
          <p:cNvSpPr>
            <a:spLocks noChangeShapeType="1"/>
          </p:cNvSpPr>
          <p:nvPr/>
        </p:nvSpPr>
        <p:spPr bwMode="auto">
          <a:xfrm flipH="1" flipV="1">
            <a:off x="5003802" y="2205040"/>
            <a:ext cx="576263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7594" name="Line 10"/>
          <p:cNvSpPr>
            <a:spLocks noChangeShapeType="1"/>
          </p:cNvSpPr>
          <p:nvPr/>
        </p:nvSpPr>
        <p:spPr bwMode="auto">
          <a:xfrm>
            <a:off x="2362200" y="4191000"/>
            <a:ext cx="838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7595" name="Line 11"/>
          <p:cNvSpPr>
            <a:spLocks noChangeShapeType="1"/>
          </p:cNvSpPr>
          <p:nvPr/>
        </p:nvSpPr>
        <p:spPr bwMode="auto">
          <a:xfrm flipH="1">
            <a:off x="4648200" y="3886200"/>
            <a:ext cx="1905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7596" name="Line 13"/>
          <p:cNvSpPr>
            <a:spLocks noChangeShapeType="1"/>
          </p:cNvSpPr>
          <p:nvPr/>
        </p:nvSpPr>
        <p:spPr bwMode="auto">
          <a:xfrm>
            <a:off x="1600200" y="4495800"/>
            <a:ext cx="1295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7597" name="Line 15"/>
          <p:cNvSpPr>
            <a:spLocks noChangeShapeType="1"/>
          </p:cNvSpPr>
          <p:nvPr/>
        </p:nvSpPr>
        <p:spPr bwMode="auto">
          <a:xfrm flipH="1">
            <a:off x="4876800" y="4876800"/>
            <a:ext cx="1371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7598" name="Text Box 16"/>
          <p:cNvSpPr txBox="1">
            <a:spLocks noChangeArrowheads="1"/>
          </p:cNvSpPr>
          <p:nvPr/>
        </p:nvSpPr>
        <p:spPr bwMode="auto">
          <a:xfrm>
            <a:off x="2819402" y="6172200"/>
            <a:ext cx="2378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tx1"/>
                </a:solidFill>
                <a:latin typeface="Arial" charset="0"/>
              </a:rPr>
              <a:t>bordo sollevato</a:t>
            </a:r>
            <a:endParaRPr lang="it-IT"/>
          </a:p>
        </p:txBody>
      </p:sp>
      <p:sp>
        <p:nvSpPr>
          <p:cNvPr id="67599" name="Text Box 22"/>
          <p:cNvSpPr txBox="1">
            <a:spLocks noChangeArrowheads="1"/>
          </p:cNvSpPr>
          <p:nvPr/>
        </p:nvSpPr>
        <p:spPr bwMode="auto">
          <a:xfrm>
            <a:off x="5651500" y="5373688"/>
            <a:ext cx="2471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tx1"/>
                </a:solidFill>
                <a:latin typeface="Arial" charset="0"/>
              </a:rPr>
              <a:t>Cratere su Marte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>
                <a:solidFill>
                  <a:srgbClr val="000000"/>
                </a:solidFill>
                <a:latin typeface="Arial" charset="0"/>
              </a:rPr>
              <a:t>CONFRONTO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685800" y="1484315"/>
            <a:ext cx="7772400" cy="4611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  <a:p>
            <a:pPr marL="342900" indent="-339725">
              <a:spcBef>
                <a:spcPts val="600"/>
              </a:spcBef>
              <a:buClrTx/>
              <a:tabLst>
                <a:tab pos="342900" algn="l"/>
                <a:tab pos="790575" algn="l"/>
                <a:tab pos="1239838" algn="l"/>
                <a:tab pos="1689100" algn="l"/>
                <a:tab pos="2138363" algn="l"/>
                <a:tab pos="2587625" algn="l"/>
                <a:tab pos="3036888" algn="l"/>
                <a:tab pos="3486150" algn="l"/>
                <a:tab pos="3935413" algn="l"/>
                <a:tab pos="4384675" algn="l"/>
                <a:tab pos="4833938" algn="l"/>
                <a:tab pos="5283200" algn="l"/>
                <a:tab pos="5732463" algn="l"/>
                <a:tab pos="6181725" algn="l"/>
                <a:tab pos="6630988" algn="l"/>
                <a:tab pos="7080250" algn="l"/>
                <a:tab pos="7529513" algn="l"/>
                <a:tab pos="7978775" algn="l"/>
                <a:tab pos="8428038" algn="l"/>
                <a:tab pos="8877300" algn="l"/>
                <a:tab pos="9326563" algn="l"/>
              </a:tabLst>
            </a:pPr>
            <a:endParaRPr lang="it-IT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5" y="2492377"/>
            <a:ext cx="3551237" cy="2665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3132140" y="5516565"/>
            <a:ext cx="26638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pavimento</a:t>
            </a:r>
          </a:p>
        </p:txBody>
      </p:sp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4038600" y="1828802"/>
            <a:ext cx="1036638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pareti</a:t>
            </a:r>
          </a:p>
        </p:txBody>
      </p:sp>
      <p:pic>
        <p:nvPicPr>
          <p:cNvPr id="69639" name="Picture 7" descr="IMG-20171012-WA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2590800"/>
            <a:ext cx="39624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0" name="Line 8"/>
          <p:cNvSpPr>
            <a:spLocks noChangeShapeType="1"/>
          </p:cNvSpPr>
          <p:nvPr/>
        </p:nvSpPr>
        <p:spPr bwMode="auto">
          <a:xfrm flipV="1">
            <a:off x="2971800" y="2209800"/>
            <a:ext cx="9906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 flipH="1" flipV="1">
            <a:off x="5029200" y="2209800"/>
            <a:ext cx="1066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2362200" y="4191000"/>
            <a:ext cx="838200" cy="1447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9643" name="Line 11"/>
          <p:cNvSpPr>
            <a:spLocks noChangeShapeType="1"/>
          </p:cNvSpPr>
          <p:nvPr/>
        </p:nvSpPr>
        <p:spPr bwMode="auto">
          <a:xfrm flipH="1">
            <a:off x="4648200" y="3886200"/>
            <a:ext cx="19050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>
            <a:off x="1600200" y="4495800"/>
            <a:ext cx="1295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 flipH="1">
            <a:off x="4876800" y="4876800"/>
            <a:ext cx="13716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9646" name="Text Box 14"/>
          <p:cNvSpPr txBox="1">
            <a:spLocks noChangeArrowheads="1"/>
          </p:cNvSpPr>
          <p:nvPr/>
        </p:nvSpPr>
        <p:spPr bwMode="auto">
          <a:xfrm>
            <a:off x="2819402" y="6172200"/>
            <a:ext cx="2378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tx1"/>
                </a:solidFill>
                <a:latin typeface="Arial" charset="0"/>
              </a:rPr>
              <a:t>bordo sollevato</a:t>
            </a:r>
            <a:endParaRPr lang="it-IT"/>
          </a:p>
        </p:txBody>
      </p:sp>
      <p:sp>
        <p:nvSpPr>
          <p:cNvPr id="69647" name="Line 16"/>
          <p:cNvSpPr>
            <a:spLocks noChangeShapeType="1"/>
          </p:cNvSpPr>
          <p:nvPr/>
        </p:nvSpPr>
        <p:spPr bwMode="auto">
          <a:xfrm flipV="1">
            <a:off x="1295400" y="1905000"/>
            <a:ext cx="2133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9648" name="Line 17"/>
          <p:cNvSpPr>
            <a:spLocks noChangeShapeType="1"/>
          </p:cNvSpPr>
          <p:nvPr/>
        </p:nvSpPr>
        <p:spPr bwMode="auto">
          <a:xfrm flipH="1" flipV="1">
            <a:off x="5867400" y="1905000"/>
            <a:ext cx="22098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9649" name="Text Box 18"/>
          <p:cNvSpPr txBox="1">
            <a:spLocks noChangeArrowheads="1"/>
          </p:cNvSpPr>
          <p:nvPr/>
        </p:nvSpPr>
        <p:spPr bwMode="auto">
          <a:xfrm>
            <a:off x="3505202" y="1524000"/>
            <a:ext cx="2320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tx1"/>
                </a:solidFill>
                <a:latin typeface="Arial" charset="0"/>
              </a:rPr>
              <a:t>materiali eiettati</a:t>
            </a:r>
          </a:p>
        </p:txBody>
      </p:sp>
      <p:sp>
        <p:nvSpPr>
          <p:cNvPr id="69650" name="Text Box 22"/>
          <p:cNvSpPr txBox="1">
            <a:spLocks noChangeArrowheads="1"/>
          </p:cNvSpPr>
          <p:nvPr/>
        </p:nvSpPr>
        <p:spPr bwMode="auto">
          <a:xfrm>
            <a:off x="5651500" y="5373688"/>
            <a:ext cx="24717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>
                <a:solidFill>
                  <a:schemeClr val="tx1"/>
                </a:solidFill>
                <a:latin typeface="Arial" charset="0"/>
              </a:rPr>
              <a:t>Cratere su Marte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ChangeArrowheads="1"/>
          </p:cNvSpPr>
          <p:nvPr>
            <p:ph type="title"/>
          </p:nvPr>
        </p:nvSpPr>
        <p:spPr>
          <a:xfrm>
            <a:off x="827584" y="389012"/>
            <a:ext cx="7772400" cy="1143000"/>
          </a:xfrm>
        </p:spPr>
        <p:txBody>
          <a:bodyPr/>
          <a:lstStyle/>
          <a:p>
            <a:pPr>
              <a:buClr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sz="3200" dirty="0">
                <a:latin typeface="Arial" charset="0"/>
              </a:rPr>
              <a:t>CONCLUSIONI</a:t>
            </a:r>
          </a:p>
        </p:txBody>
      </p:sp>
      <p:sp>
        <p:nvSpPr>
          <p:cNvPr id="7168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786805"/>
            <a:ext cx="7772400" cy="4114800"/>
          </a:xfrm>
        </p:spPr>
        <p:txBody>
          <a:bodyPr/>
          <a:lstStyle/>
          <a:p>
            <a:pPr marL="609600" indent="-606425">
              <a:spcBef>
                <a:spcPts val="600"/>
              </a:spcBef>
              <a:buClrTx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sz="2400" dirty="0">
                <a:latin typeface="Arial" charset="0"/>
              </a:rPr>
              <a:t>Abbiamo riprodotto le seguenti caratteristiche dei crateri da impatto:</a:t>
            </a:r>
          </a:p>
          <a:p>
            <a:pPr marL="609600" indent="-606425">
              <a:spcBef>
                <a:spcPts val="600"/>
              </a:spcBef>
              <a:buFont typeface="Times New Roman" charset="0"/>
              <a:buAutoNum type="arabicPeriod"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sz="2400" dirty="0">
                <a:latin typeface="Arial" charset="0"/>
              </a:rPr>
              <a:t>Forma circolare.</a:t>
            </a:r>
          </a:p>
          <a:p>
            <a:pPr marL="609600" indent="-606425">
              <a:spcBef>
                <a:spcPts val="600"/>
              </a:spcBef>
              <a:buFont typeface="Times New Roman" charset="0"/>
              <a:buAutoNum type="arabicPeriod"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sz="2400" dirty="0">
                <a:latin typeface="Arial" charset="0"/>
              </a:rPr>
              <a:t>Bordo rialzato.</a:t>
            </a:r>
          </a:p>
          <a:p>
            <a:pPr marL="609600" indent="-606425">
              <a:spcBef>
                <a:spcPts val="600"/>
              </a:spcBef>
              <a:buFont typeface="Times New Roman" charset="0"/>
              <a:buAutoNum type="arabicPeriod"/>
              <a:tabLst>
                <a:tab pos="609600" algn="l"/>
                <a:tab pos="714375" algn="l"/>
                <a:tab pos="1163638" algn="l"/>
                <a:tab pos="1612900" algn="l"/>
                <a:tab pos="2062163" algn="l"/>
                <a:tab pos="2511425" algn="l"/>
                <a:tab pos="2960688" algn="l"/>
                <a:tab pos="3409950" algn="l"/>
                <a:tab pos="3859213" algn="l"/>
                <a:tab pos="4308475" algn="l"/>
                <a:tab pos="4757738" algn="l"/>
                <a:tab pos="5207000" algn="l"/>
                <a:tab pos="5656263" algn="l"/>
                <a:tab pos="6105525" algn="l"/>
                <a:tab pos="6554788" algn="l"/>
                <a:tab pos="7004050" algn="l"/>
                <a:tab pos="7453313" algn="l"/>
                <a:tab pos="7902575" algn="l"/>
                <a:tab pos="8351838" algn="l"/>
                <a:tab pos="8801100" algn="l"/>
                <a:tab pos="9250363" algn="l"/>
              </a:tabLst>
            </a:pPr>
            <a:r>
              <a:rPr lang="it-IT" sz="2400" dirty="0">
                <a:latin typeface="Arial" charset="0"/>
              </a:rPr>
              <a:t>Mantello.</a:t>
            </a: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0376" y="2348880"/>
            <a:ext cx="4829608" cy="32208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CRATERE SCAIOLA">
            <a:hlinkClick r:id="" action="ppaction://media"/>
            <a:extLst>
              <a:ext uri="{FF2B5EF4-FFF2-40B4-BE49-F238E27FC236}">
                <a16:creationId xmlns:a16="http://schemas.microsoft.com/office/drawing/2014/main" id="{6FE0A800-F7A9-419A-A484-C647522269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52600"/>
            <a:ext cx="6096000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2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10-17 alle 11.27.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74"/>
            <a:ext cx="9144000" cy="6791326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olo 1"/>
          <p:cNvSpPr>
            <a:spLocks noGrp="1"/>
          </p:cNvSpPr>
          <p:nvPr>
            <p:ph type="ctrTitle"/>
          </p:nvPr>
        </p:nvSpPr>
        <p:spPr>
          <a:xfrm>
            <a:off x="762000" y="-152400"/>
            <a:ext cx="7543800" cy="2387600"/>
          </a:xfrm>
        </p:spPr>
        <p:txBody>
          <a:bodyPr/>
          <a:lstStyle/>
          <a:p>
            <a:r>
              <a:rPr lang="it-IT" dirty="0" err="1">
                <a:solidFill>
                  <a:srgbClr val="000090"/>
                </a:solidFill>
              </a:rPr>
              <a:t>6</a:t>
            </a:r>
            <a:r>
              <a:rPr lang="it-IT" dirty="0">
                <a:solidFill>
                  <a:srgbClr val="000090"/>
                </a:solidFill>
              </a:rPr>
              <a:t>. SIMULAZIONE </a:t>
            </a:r>
            <a:r>
              <a:rPr lang="it-IT" dirty="0" err="1">
                <a:solidFill>
                  <a:srgbClr val="000090"/>
                </a:solidFill>
              </a:rPr>
              <a:t>DI</a:t>
            </a:r>
            <a:r>
              <a:rPr lang="it-IT" dirty="0">
                <a:solidFill>
                  <a:srgbClr val="000090"/>
                </a:solidFill>
              </a:rPr>
              <a:t> UN CRATERE DA IMPATTO</a:t>
            </a:r>
          </a:p>
        </p:txBody>
      </p:sp>
      <p:sp>
        <p:nvSpPr>
          <p:cNvPr id="73731" name="Sottotitolo 2"/>
          <p:cNvSpPr>
            <a:spLocks noGrp="1"/>
          </p:cNvSpPr>
          <p:nvPr>
            <p:ph type="subTitle" idx="1"/>
          </p:nvPr>
        </p:nvSpPr>
        <p:spPr>
          <a:xfrm>
            <a:off x="1475656" y="5445224"/>
            <a:ext cx="5989638" cy="1191342"/>
          </a:xfrm>
        </p:spPr>
        <p:txBody>
          <a:bodyPr/>
          <a:lstStyle/>
          <a:p>
            <a:r>
              <a:rPr lang="it-IT" sz="2000" dirty="0"/>
              <a:t>Di</a:t>
            </a:r>
          </a:p>
          <a:p>
            <a:r>
              <a:rPr lang="it-IT" sz="2000" dirty="0"/>
              <a:t>Diego Dall’Ara, Elia Mazzon, Lorenzo Arzani, Francesca Decia, Silvia Carzolio </a:t>
            </a:r>
          </a:p>
        </p:txBody>
      </p:sp>
      <p:sp>
        <p:nvSpPr>
          <p:cNvPr id="73732" name="Rettangolo 3"/>
          <p:cNvSpPr>
            <a:spLocks noChangeArrowheads="1"/>
          </p:cNvSpPr>
          <p:nvPr/>
        </p:nvSpPr>
        <p:spPr bwMode="auto">
          <a:xfrm>
            <a:off x="2266950" y="2406652"/>
            <a:ext cx="46101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3200">
                <a:latin typeface="Calibri" charset="0"/>
              </a:rPr>
              <a:t>SIMULAZIONE CRATERI DA IMPATTO</a:t>
            </a:r>
          </a:p>
        </p:txBody>
      </p:sp>
      <p:pic>
        <p:nvPicPr>
          <p:cNvPr id="73733" name="Immagine 4"/>
          <p:cNvPicPr>
            <a:picLocks noChangeAspect="1"/>
          </p:cNvPicPr>
          <p:nvPr/>
        </p:nvPicPr>
        <p:blipFill>
          <a:blip r:embed="rId2"/>
          <a:srcRect l="27438" t="24300" r="15511" b="14613"/>
          <a:stretch>
            <a:fillRect/>
          </a:stretch>
        </p:blipFill>
        <p:spPr bwMode="auto">
          <a:xfrm>
            <a:off x="2590800" y="1844824"/>
            <a:ext cx="3886200" cy="353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BD7B55FE-AFF2-47CF-8F46-0DB685779E11}"/>
              </a:ext>
            </a:extLst>
          </p:cNvPr>
          <p:cNvSpPr txBox="1">
            <a:spLocks/>
          </p:cNvSpPr>
          <p:nvPr/>
        </p:nvSpPr>
        <p:spPr>
          <a:xfrm>
            <a:off x="833780" y="242335"/>
            <a:ext cx="7770668" cy="72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FF0000"/>
                </a:solidFill>
              </a:rPr>
              <a:t>SVOLGIMENTO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F44DF7-C98D-4643-9D6D-15E3946DC77E}"/>
              </a:ext>
            </a:extLst>
          </p:cNvPr>
          <p:cNvSpPr txBox="1"/>
          <p:nvPr/>
        </p:nvSpPr>
        <p:spPr>
          <a:xfrm>
            <a:off x="467545" y="1556792"/>
            <a:ext cx="345638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Mettere la sabbia in un contenitore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Ricoprirla con uno strato di farina (facoltativo)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Lanciare i tre bolidi dalla stessa altezza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Misurare e registrare i risultati ottenuti</a:t>
            </a:r>
          </a:p>
          <a:p>
            <a:endParaRPr lang="it-IT" sz="18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000" dirty="0">
              <a:solidFill>
                <a:schemeClr val="tx1"/>
              </a:solidFill>
            </a:endParaRPr>
          </a:p>
        </p:txBody>
      </p:sp>
      <p:pic>
        <p:nvPicPr>
          <p:cNvPr id="2" name="Sfera Grande Farina Video per slide">
            <a:hlinkClick r:id="" action="ppaction://media"/>
            <a:extLst>
              <a:ext uri="{FF2B5EF4-FFF2-40B4-BE49-F238E27FC236}">
                <a16:creationId xmlns:a16="http://schemas.microsoft.com/office/drawing/2014/main" id="{2804E6F2-F4FC-476E-B23C-363C76720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929" y="1628800"/>
            <a:ext cx="4820146" cy="4177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1">
            <a:extLst>
              <a:ext uri="{FF2B5EF4-FFF2-40B4-BE49-F238E27FC236}">
                <a16:creationId xmlns:a16="http://schemas.microsoft.com/office/drawing/2014/main" id="{C597AB06-4199-4192-AAB7-190E955A7A7D}"/>
              </a:ext>
            </a:extLst>
          </p:cNvPr>
          <p:cNvSpPr txBox="1">
            <a:spLocks/>
          </p:cNvSpPr>
          <p:nvPr/>
        </p:nvSpPr>
        <p:spPr>
          <a:xfrm>
            <a:off x="625335" y="242338"/>
            <a:ext cx="7886700" cy="721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b="1" dirty="0">
                <a:solidFill>
                  <a:srgbClr val="FF0000"/>
                </a:solidFill>
              </a:rPr>
              <a:t>PREPARAZIONE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6087C7ED-535B-41EE-BE8D-E35D9072DE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403541"/>
              </p:ext>
            </p:extLst>
          </p:nvPr>
        </p:nvGraphicFramePr>
        <p:xfrm>
          <a:off x="3434076" y="3607806"/>
          <a:ext cx="5323848" cy="286844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61490">
                  <a:extLst>
                    <a:ext uri="{9D8B030D-6E8A-4147-A177-3AD203B41FA5}">
                      <a16:colId xmlns:a16="http://schemas.microsoft.com/office/drawing/2014/main" val="226172269"/>
                    </a:ext>
                  </a:extLst>
                </a:gridCol>
                <a:gridCol w="1225779">
                  <a:extLst>
                    <a:ext uri="{9D8B030D-6E8A-4147-A177-3AD203B41FA5}">
                      <a16:colId xmlns:a16="http://schemas.microsoft.com/office/drawing/2014/main" val="1017171329"/>
                    </a:ext>
                  </a:extLst>
                </a:gridCol>
                <a:gridCol w="1427831">
                  <a:extLst>
                    <a:ext uri="{9D8B030D-6E8A-4147-A177-3AD203B41FA5}">
                      <a16:colId xmlns:a16="http://schemas.microsoft.com/office/drawing/2014/main" val="671531703"/>
                    </a:ext>
                  </a:extLst>
                </a:gridCol>
                <a:gridCol w="1408748">
                  <a:extLst>
                    <a:ext uri="{9D8B030D-6E8A-4147-A177-3AD203B41FA5}">
                      <a16:colId xmlns:a16="http://schemas.microsoft.com/office/drawing/2014/main" val="4184570639"/>
                    </a:ext>
                  </a:extLst>
                </a:gridCol>
              </a:tblGrid>
              <a:tr h="1011070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Bolidi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massa (g)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volume (cm³)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superfice d'impatto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3085282027"/>
                  </a:ext>
                </a:extLst>
              </a:tr>
              <a:tr h="6056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bolide 1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63,7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8,2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sabbia asciutta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765103664"/>
                  </a:ext>
                </a:extLst>
              </a:tr>
              <a:tr h="6056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bolide 2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31,3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6,4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>
                          <a:effectLst/>
                        </a:rPr>
                        <a:t>sabbia asciutta</a:t>
                      </a:r>
                      <a:endParaRPr lang="it-IT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3680917676"/>
                  </a:ext>
                </a:extLst>
              </a:tr>
              <a:tr h="6056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bolide 3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8,4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1,12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2000" u="none" strike="noStrike" dirty="0">
                          <a:effectLst/>
                        </a:rPr>
                        <a:t>sabbia asciutta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144" marR="7144" marT="9525" marB="0" anchor="ctr"/>
                </a:tc>
                <a:extLst>
                  <a:ext uri="{0D108BD9-81ED-4DB2-BD59-A6C34878D82A}">
                    <a16:rowId xmlns:a16="http://schemas.microsoft.com/office/drawing/2014/main" val="810277989"/>
                  </a:ext>
                </a:extLst>
              </a:tr>
            </a:tbl>
          </a:graphicData>
        </a:graphic>
      </p:graphicFrame>
      <p:pic>
        <p:nvPicPr>
          <p:cNvPr id="19" name="Immagine 18">
            <a:extLst>
              <a:ext uri="{FF2B5EF4-FFF2-40B4-BE49-F238E27FC236}">
                <a16:creationId xmlns:a16="http://schemas.microsoft.com/office/drawing/2014/main" id="{20A4FAA5-4F0B-4790-A240-0BF3A86A1E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8" b="15079"/>
          <a:stretch/>
        </p:blipFill>
        <p:spPr>
          <a:xfrm>
            <a:off x="467544" y="3637921"/>
            <a:ext cx="2654901" cy="2917506"/>
          </a:xfrm>
          <a:prstGeom prst="rect">
            <a:avLst/>
          </a:prstGeom>
        </p:spPr>
      </p:pic>
      <p:sp>
        <p:nvSpPr>
          <p:cNvPr id="22" name="Segnaposto contenuto 2">
            <a:extLst>
              <a:ext uri="{FF2B5EF4-FFF2-40B4-BE49-F238E27FC236}">
                <a16:creationId xmlns:a16="http://schemas.microsoft.com/office/drawing/2014/main" id="{DF4C7131-84F4-4021-B7BD-DDFA6112F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2" y="1664991"/>
            <a:ext cx="3694523" cy="171262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Contenitore di plastica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Sfere di varie dimensioni e materiale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2400" dirty="0"/>
              <a:t>Sabbia asciutta</a:t>
            </a:r>
          </a:p>
          <a:p>
            <a:endParaRPr lang="it-IT" sz="2400" dirty="0"/>
          </a:p>
        </p:txBody>
      </p:sp>
      <p:sp>
        <p:nvSpPr>
          <p:cNvPr id="23" name="Titolo 1">
            <a:extLst>
              <a:ext uri="{FF2B5EF4-FFF2-40B4-BE49-F238E27FC236}">
                <a16:creationId xmlns:a16="http://schemas.microsoft.com/office/drawing/2014/main" id="{EE9CD2F5-89E2-4B81-91CF-86B46DD90ADC}"/>
              </a:ext>
            </a:extLst>
          </p:cNvPr>
          <p:cNvSpPr txBox="1">
            <a:spLocks/>
          </p:cNvSpPr>
          <p:nvPr/>
        </p:nvSpPr>
        <p:spPr>
          <a:xfrm>
            <a:off x="1194216" y="1091546"/>
            <a:ext cx="2133425" cy="619196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4000" dirty="0"/>
              <a:t>MATERIALE</a:t>
            </a:r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8E9F55A6-FEBC-43F9-92A5-20AC05EB4F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t="16346" r="4011" b="25147"/>
          <a:stretch/>
        </p:blipFill>
        <p:spPr>
          <a:xfrm>
            <a:off x="4369159" y="1255649"/>
            <a:ext cx="4416798" cy="2006017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EE97E8A9-38BE-4838-BB01-B82151C29699}"/>
              </a:ext>
            </a:extLst>
          </p:cNvPr>
          <p:cNvSpPr txBox="1"/>
          <p:nvPr/>
        </p:nvSpPr>
        <p:spPr>
          <a:xfrm>
            <a:off x="4648200" y="2819400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Bolide 1 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D25F9A47-73D0-461E-8BC0-FD3CF57AD9D0}"/>
              </a:ext>
            </a:extLst>
          </p:cNvPr>
          <p:cNvSpPr/>
          <p:nvPr/>
        </p:nvSpPr>
        <p:spPr>
          <a:xfrm>
            <a:off x="6096000" y="2819400"/>
            <a:ext cx="114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Bolide 2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C193C397-5142-4EB8-9C77-093C0C1587B8}"/>
              </a:ext>
            </a:extLst>
          </p:cNvPr>
          <p:cNvSpPr/>
          <p:nvPr/>
        </p:nvSpPr>
        <p:spPr>
          <a:xfrm>
            <a:off x="7429912" y="2819400"/>
            <a:ext cx="10821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/>
              <a:t>Bolide 3</a:t>
            </a:r>
          </a:p>
        </p:txBody>
      </p:sp>
    </p:spTree>
    <p:extLst>
      <p:ext uri="{BB962C8B-B14F-4D97-AF65-F5344CB8AC3E}">
        <p14:creationId xmlns:p14="http://schemas.microsoft.com/office/powerpoint/2010/main" val="2146150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/>
          </p:cNvPr>
          <p:cNvSpPr txBox="1"/>
          <p:nvPr/>
        </p:nvSpPr>
        <p:spPr>
          <a:xfrm>
            <a:off x="2616200" y="1455740"/>
            <a:ext cx="4878388" cy="3786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+mn-lt"/>
                <a:cs typeface="+mn-cs"/>
              </a:rPr>
              <a:t>Presenza di </a:t>
            </a:r>
            <a:r>
              <a:rPr lang="it-IT" i="1" dirty="0" err="1">
                <a:solidFill>
                  <a:srgbClr val="000000"/>
                </a:solidFill>
                <a:latin typeface="+mn-lt"/>
                <a:cs typeface="+mn-cs"/>
              </a:rPr>
              <a:t>ejecta</a:t>
            </a:r>
            <a:r>
              <a:rPr lang="it-IT" dirty="0">
                <a:solidFill>
                  <a:srgbClr val="000000"/>
                </a:solidFill>
                <a:latin typeface="+mn-lt"/>
                <a:cs typeface="+mn-cs"/>
              </a:rPr>
              <a:t> (materiale espulso</a:t>
            </a:r>
            <a:r>
              <a:rPr lang="it-IT" dirty="0">
                <a:latin typeface="+mn-lt"/>
                <a:cs typeface="+mn-cs"/>
              </a:rPr>
              <a:t>) </a:t>
            </a:r>
            <a:r>
              <a:rPr lang="it-IT" dirty="0">
                <a:solidFill>
                  <a:srgbClr val="00CC00"/>
                </a:solidFill>
                <a:latin typeface="+mn-lt"/>
                <a:cs typeface="+mn-cs"/>
              </a:rPr>
              <a:t>SI</a:t>
            </a: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Calibri" charset="0"/>
              </a:rPr>
              <a:t>Formazione del cratere </a:t>
            </a:r>
            <a:r>
              <a:rPr lang="it-IT" dirty="0">
                <a:solidFill>
                  <a:srgbClr val="00CC00"/>
                </a:solidFill>
                <a:latin typeface="+mn-lt"/>
                <a:cs typeface="+mn-cs"/>
              </a:rPr>
              <a:t>SI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dirty="0">
              <a:solidFill>
                <a:srgbClr val="00CC00"/>
              </a:solidFill>
              <a:latin typeface="+mn-lt"/>
              <a:cs typeface="+mn-cs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dirty="0">
                <a:solidFill>
                  <a:srgbClr val="000000"/>
                </a:solidFill>
                <a:latin typeface="+mn-lt"/>
                <a:cs typeface="+mn-cs"/>
              </a:rPr>
              <a:t>Presenza del </a:t>
            </a:r>
            <a:r>
              <a:rPr lang="it-IT" i="1" dirty="0" err="1">
                <a:solidFill>
                  <a:srgbClr val="000000"/>
                </a:solidFill>
                <a:latin typeface="+mn-lt"/>
                <a:cs typeface="+mn-cs"/>
              </a:rPr>
              <a:t>central</a:t>
            </a:r>
            <a:r>
              <a:rPr lang="it-IT" i="1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it-IT" i="1" dirty="0" err="1">
                <a:solidFill>
                  <a:srgbClr val="000000"/>
                </a:solidFill>
                <a:latin typeface="+mn-lt"/>
                <a:cs typeface="+mn-cs"/>
              </a:rPr>
              <a:t>uplifts</a:t>
            </a:r>
            <a:r>
              <a:rPr lang="it-IT" i="1" dirty="0">
                <a:solidFill>
                  <a:srgbClr val="000000"/>
                </a:solidFill>
                <a:latin typeface="+mn-lt"/>
                <a:cs typeface="+mn-cs"/>
              </a:rPr>
              <a:t> </a:t>
            </a:r>
            <a:r>
              <a:rPr lang="it-IT" dirty="0">
                <a:solidFill>
                  <a:srgbClr val="000000"/>
                </a:solidFill>
                <a:latin typeface="+mn-lt"/>
                <a:cs typeface="+mn-cs"/>
              </a:rPr>
              <a:t>(picco centrale)</a:t>
            </a:r>
            <a:r>
              <a:rPr lang="it-IT" dirty="0">
                <a:latin typeface="+mn-lt"/>
                <a:cs typeface="+mn-cs"/>
              </a:rPr>
              <a:t> </a:t>
            </a:r>
            <a:r>
              <a:rPr lang="it-IT" dirty="0">
                <a:solidFill>
                  <a:srgbClr val="FF0000"/>
                </a:solidFill>
                <a:latin typeface="+mn-lt"/>
                <a:cs typeface="+mn-cs"/>
              </a:rPr>
              <a:t>NO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latin typeface="+mn-lt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latin typeface="+mn-lt"/>
              <a:cs typeface="+mn-cs"/>
            </a:endParaRPr>
          </a:p>
        </p:txBody>
      </p:sp>
      <p:sp>
        <p:nvSpPr>
          <p:cNvPr id="79875" name="Titolo 1"/>
          <p:cNvSpPr txBox="1">
            <a:spLocks/>
          </p:cNvSpPr>
          <p:nvPr/>
        </p:nvSpPr>
        <p:spPr bwMode="auto">
          <a:xfrm>
            <a:off x="625475" y="242890"/>
            <a:ext cx="78867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it-IT" sz="4400" b="1">
                <a:solidFill>
                  <a:srgbClr val="FF0000"/>
                </a:solidFill>
                <a:latin typeface="Calibri Light" charset="0"/>
              </a:rPr>
              <a:t>OSSERVAZIONI</a:t>
            </a:r>
          </a:p>
        </p:txBody>
      </p:sp>
      <p:pic>
        <p:nvPicPr>
          <p:cNvPr id="79876" name="Immagine 2"/>
          <p:cNvPicPr>
            <a:picLocks noChangeAspect="1"/>
          </p:cNvPicPr>
          <p:nvPr/>
        </p:nvPicPr>
        <p:blipFill>
          <a:blip r:embed="rId2"/>
          <a:srcRect l="19933" t="18547" r="6316" b="5566"/>
          <a:stretch>
            <a:fillRect/>
          </a:stretch>
        </p:blipFill>
        <p:spPr bwMode="auto">
          <a:xfrm>
            <a:off x="179390" y="4365625"/>
            <a:ext cx="279558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Immagine 4"/>
          <p:cNvPicPr>
            <a:picLocks noChangeAspect="1"/>
          </p:cNvPicPr>
          <p:nvPr/>
        </p:nvPicPr>
        <p:blipFill>
          <a:blip r:embed="rId3"/>
          <a:srcRect l="20404" t="24113" r="5846"/>
          <a:stretch>
            <a:fillRect/>
          </a:stretch>
        </p:blipFill>
        <p:spPr bwMode="auto">
          <a:xfrm>
            <a:off x="3170240" y="4365625"/>
            <a:ext cx="27971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Immagine 7"/>
          <p:cNvPicPr>
            <a:picLocks noChangeAspect="1"/>
          </p:cNvPicPr>
          <p:nvPr/>
        </p:nvPicPr>
        <p:blipFill>
          <a:blip r:embed="rId4"/>
          <a:srcRect l="20404" t="24113" r="5846"/>
          <a:stretch>
            <a:fillRect/>
          </a:stretch>
        </p:blipFill>
        <p:spPr bwMode="auto">
          <a:xfrm>
            <a:off x="6161090" y="4365625"/>
            <a:ext cx="27971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erchio vuoto 18">
            <a:extLst/>
          </p:cNvPr>
          <p:cNvSpPr/>
          <p:nvPr/>
        </p:nvSpPr>
        <p:spPr>
          <a:xfrm>
            <a:off x="647700" y="4806952"/>
            <a:ext cx="1860550" cy="1509713"/>
          </a:xfrm>
          <a:prstGeom prst="donut">
            <a:avLst>
              <a:gd name="adj" fmla="val 18747"/>
            </a:avLst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0" name="Cerchio vuoto 19">
            <a:extLst/>
          </p:cNvPr>
          <p:cNvSpPr/>
          <p:nvPr/>
        </p:nvSpPr>
        <p:spPr>
          <a:xfrm>
            <a:off x="3754438" y="4957765"/>
            <a:ext cx="1701800" cy="1443037"/>
          </a:xfrm>
          <a:prstGeom prst="donut">
            <a:avLst>
              <a:gd name="adj" fmla="val 18747"/>
            </a:avLst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21" name="Cerchio vuoto 20">
            <a:extLst/>
          </p:cNvPr>
          <p:cNvSpPr/>
          <p:nvPr/>
        </p:nvSpPr>
        <p:spPr>
          <a:xfrm>
            <a:off x="6488115" y="4968877"/>
            <a:ext cx="1444625" cy="1185863"/>
          </a:xfrm>
          <a:prstGeom prst="donut">
            <a:avLst>
              <a:gd name="adj" fmla="val 18747"/>
            </a:avLst>
          </a:prstGeom>
          <a:solidFill>
            <a:srgbClr val="FF00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79882" name="CasellaDiTesto 10"/>
          <p:cNvSpPr txBox="1">
            <a:spLocks noChangeArrowheads="1"/>
          </p:cNvSpPr>
          <p:nvPr/>
        </p:nvSpPr>
        <p:spPr bwMode="auto">
          <a:xfrm>
            <a:off x="990600" y="4419600"/>
            <a:ext cx="1219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b="1" dirty="0">
                <a:latin typeface="Calibri" charset="0"/>
              </a:rPr>
              <a:t>Bolide </a:t>
            </a:r>
            <a:r>
              <a:rPr lang="it-IT" sz="2000" b="1" dirty="0" err="1">
                <a:latin typeface="Calibri" charset="0"/>
              </a:rPr>
              <a:t>1</a:t>
            </a:r>
            <a:r>
              <a:rPr lang="it-IT" sz="2000" b="1" dirty="0">
                <a:latin typeface="Calibri" charset="0"/>
              </a:rPr>
              <a:t> </a:t>
            </a:r>
          </a:p>
        </p:txBody>
      </p:sp>
      <p:sp>
        <p:nvSpPr>
          <p:cNvPr id="79883" name="Rettangolo 11"/>
          <p:cNvSpPr>
            <a:spLocks noChangeArrowheads="1"/>
          </p:cNvSpPr>
          <p:nvPr/>
        </p:nvSpPr>
        <p:spPr bwMode="auto">
          <a:xfrm>
            <a:off x="4114800" y="4419600"/>
            <a:ext cx="1143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b="1" dirty="0">
                <a:latin typeface="Calibri" charset="0"/>
              </a:rPr>
              <a:t>Bolide </a:t>
            </a:r>
            <a:r>
              <a:rPr lang="it-IT" sz="2000" b="1" dirty="0" err="1">
                <a:latin typeface="Calibri" charset="0"/>
              </a:rPr>
              <a:t>2</a:t>
            </a:r>
            <a:endParaRPr lang="it-IT" sz="2000" b="1" dirty="0">
              <a:latin typeface="Calibri" charset="0"/>
            </a:endParaRPr>
          </a:p>
        </p:txBody>
      </p:sp>
      <p:sp>
        <p:nvSpPr>
          <p:cNvPr id="79884" name="Rettangolo 12"/>
          <p:cNvSpPr>
            <a:spLocks noChangeArrowheads="1"/>
          </p:cNvSpPr>
          <p:nvPr/>
        </p:nvSpPr>
        <p:spPr bwMode="auto">
          <a:xfrm>
            <a:off x="6705600" y="4419600"/>
            <a:ext cx="1066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b="1" dirty="0">
                <a:latin typeface="Calibri" charset="0"/>
              </a:rPr>
              <a:t>Bolide </a:t>
            </a:r>
            <a:r>
              <a:rPr lang="it-IT" sz="2000" b="1" dirty="0" err="1">
                <a:latin typeface="Calibri" charset="0"/>
              </a:rPr>
              <a:t>3</a:t>
            </a:r>
            <a:endParaRPr lang="it-IT" sz="2000" b="1" dirty="0">
              <a:latin typeface="Calibri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Immagin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75" y="3581400"/>
            <a:ext cx="26304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3" name="Immagin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1613" y="3581400"/>
            <a:ext cx="2628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4" name="Immagin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3965" y="3581400"/>
            <a:ext cx="2632075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5" name="Titolo 1"/>
          <p:cNvSpPr txBox="1">
            <a:spLocks/>
          </p:cNvSpPr>
          <p:nvPr/>
        </p:nvSpPr>
        <p:spPr bwMode="auto">
          <a:xfrm>
            <a:off x="625475" y="242890"/>
            <a:ext cx="78867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it-IT" sz="4400" b="1">
                <a:solidFill>
                  <a:srgbClr val="FF0000"/>
                </a:solidFill>
                <a:latin typeface="Calibri Light" charset="0"/>
              </a:rPr>
              <a:t>OSSERVAZIONI</a:t>
            </a:r>
          </a:p>
        </p:txBody>
      </p:sp>
      <p:graphicFrame>
        <p:nvGraphicFramePr>
          <p:cNvPr id="15" name="Tabella 14">
            <a:extLst/>
          </p:cNvPr>
          <p:cNvGraphicFramePr>
            <a:graphicFrameLocks noGrp="1"/>
          </p:cNvGraphicFramePr>
          <p:nvPr/>
        </p:nvGraphicFramePr>
        <p:xfrm>
          <a:off x="201615" y="1195388"/>
          <a:ext cx="8734385" cy="1752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468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6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468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68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46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BOLIDI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MASSA BOLIDI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DIAMETRO BOLIDI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ALTEZZA DI LANCIO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DIMETRO DEI CRATERI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Bolide 1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63,7 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2,5 cm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 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10 cm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Bolide 2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31,3 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2,3 cm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 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9 cm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Bolide 3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8,4 g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1,3 cm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4 m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7 cm</a:t>
                      </a: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1958" name="CasellaDiTesto 15"/>
          <p:cNvSpPr txBox="1">
            <a:spLocks noChangeArrowheads="1"/>
          </p:cNvSpPr>
          <p:nvPr/>
        </p:nvSpPr>
        <p:spPr bwMode="auto">
          <a:xfrm>
            <a:off x="914400" y="3124200"/>
            <a:ext cx="11604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latin typeface="Calibri" charset="0"/>
              </a:rPr>
              <a:t>Bolide </a:t>
            </a:r>
            <a:r>
              <a:rPr lang="it-IT" sz="2000" b="1" dirty="0" err="1">
                <a:solidFill>
                  <a:schemeClr val="tx1"/>
                </a:solidFill>
                <a:latin typeface="Calibri" charset="0"/>
              </a:rPr>
              <a:t>1</a:t>
            </a:r>
            <a:r>
              <a:rPr lang="it-IT" sz="2000" b="1" dirty="0">
                <a:solidFill>
                  <a:schemeClr val="tx1"/>
                </a:solidFill>
                <a:latin typeface="Calibri" charset="0"/>
              </a:rPr>
              <a:t> </a:t>
            </a:r>
          </a:p>
        </p:txBody>
      </p:sp>
      <p:sp>
        <p:nvSpPr>
          <p:cNvPr id="81959" name="Rettangolo 16"/>
          <p:cNvSpPr>
            <a:spLocks noChangeArrowheads="1"/>
          </p:cNvSpPr>
          <p:nvPr/>
        </p:nvSpPr>
        <p:spPr bwMode="auto">
          <a:xfrm>
            <a:off x="4114800" y="3124200"/>
            <a:ext cx="11557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Calibri" charset="0"/>
              </a:rPr>
              <a:t>Bolide </a:t>
            </a:r>
            <a:r>
              <a:rPr lang="it-IT" sz="2000" b="1" dirty="0" err="1">
                <a:solidFill>
                  <a:srgbClr val="000000"/>
                </a:solidFill>
                <a:latin typeface="Calibri" charset="0"/>
              </a:rPr>
              <a:t>2</a:t>
            </a:r>
            <a:endParaRPr lang="it-IT" sz="2000" b="1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1960" name="Rettangolo 17"/>
          <p:cNvSpPr>
            <a:spLocks noChangeArrowheads="1"/>
          </p:cNvSpPr>
          <p:nvPr/>
        </p:nvSpPr>
        <p:spPr bwMode="auto">
          <a:xfrm>
            <a:off x="7162802" y="3124200"/>
            <a:ext cx="1157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it-IT" sz="2000" b="1" dirty="0">
                <a:solidFill>
                  <a:srgbClr val="000000"/>
                </a:solidFill>
                <a:latin typeface="Calibri" charset="0"/>
              </a:rPr>
              <a:t>Bolide </a:t>
            </a:r>
            <a:r>
              <a:rPr lang="it-IT" sz="2000" b="1" dirty="0" err="1">
                <a:solidFill>
                  <a:srgbClr val="000000"/>
                </a:solidFill>
                <a:latin typeface="Calibri" charset="0"/>
              </a:rPr>
              <a:t>3</a:t>
            </a:r>
            <a:endParaRPr lang="it-IT" sz="2000" b="1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olo 1"/>
          <p:cNvSpPr txBox="1">
            <a:spLocks/>
          </p:cNvSpPr>
          <p:nvPr/>
        </p:nvSpPr>
        <p:spPr bwMode="auto">
          <a:xfrm>
            <a:off x="625475" y="242890"/>
            <a:ext cx="78867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lnSpc>
                <a:spcPct val="90000"/>
              </a:lnSpc>
            </a:pPr>
            <a:r>
              <a:rPr lang="it-IT" sz="4400" b="1">
                <a:solidFill>
                  <a:srgbClr val="FF0000"/>
                </a:solidFill>
                <a:latin typeface="Calibri Light" charset="0"/>
              </a:rPr>
              <a:t>CONFRONTO</a:t>
            </a:r>
          </a:p>
        </p:txBody>
      </p:sp>
      <p:pic>
        <p:nvPicPr>
          <p:cNvPr id="88067" name="Immagine 7"/>
          <p:cNvPicPr>
            <a:picLocks noChangeAspect="1"/>
          </p:cNvPicPr>
          <p:nvPr/>
        </p:nvPicPr>
        <p:blipFill>
          <a:blip r:embed="rId2"/>
          <a:srcRect l="12007" t="6848" r="5675" b="-3568"/>
          <a:stretch>
            <a:fillRect/>
          </a:stretch>
        </p:blipFill>
        <p:spPr bwMode="auto">
          <a:xfrm>
            <a:off x="5051426" y="2605090"/>
            <a:ext cx="3254375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Immagin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6100" y="3028952"/>
            <a:ext cx="3467100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reccia curva 1">
            <a:extLst/>
          </p:cNvPr>
          <p:cNvSpPr/>
          <p:nvPr/>
        </p:nvSpPr>
        <p:spPr>
          <a:xfrm flipH="1">
            <a:off x="4842219" y="2967674"/>
            <a:ext cx="1820063" cy="1223131"/>
          </a:xfrm>
          <a:prstGeom prst="bentArrow">
            <a:avLst>
              <a:gd name="adj1" fmla="val 4168"/>
              <a:gd name="adj2" fmla="val 6416"/>
              <a:gd name="adj3" fmla="val 11976"/>
              <a:gd name="adj4" fmla="val 27083"/>
            </a:avLst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urva 13">
            <a:extLst/>
          </p:cNvPr>
          <p:cNvSpPr/>
          <p:nvPr/>
        </p:nvSpPr>
        <p:spPr>
          <a:xfrm>
            <a:off x="7163890" y="2903458"/>
            <a:ext cx="1223497" cy="736467"/>
          </a:xfrm>
          <a:prstGeom prst="bentArrow">
            <a:avLst>
              <a:gd name="adj1" fmla="val 7464"/>
              <a:gd name="adj2" fmla="val 7572"/>
              <a:gd name="adj3" fmla="val 15059"/>
              <a:gd name="adj4" fmla="val 27083"/>
            </a:avLst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Freccia curva 14">
            <a:extLst/>
          </p:cNvPr>
          <p:cNvSpPr/>
          <p:nvPr/>
        </p:nvSpPr>
        <p:spPr>
          <a:xfrm flipH="1" flipV="1">
            <a:off x="4786722" y="5204301"/>
            <a:ext cx="1369035" cy="954112"/>
          </a:xfrm>
          <a:prstGeom prst="bentArrow">
            <a:avLst>
              <a:gd name="adj1" fmla="val 6309"/>
              <a:gd name="adj2" fmla="val 7874"/>
              <a:gd name="adj3" fmla="val 17365"/>
              <a:gd name="adj4" fmla="val 27083"/>
            </a:avLst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curva 15">
            <a:extLst/>
          </p:cNvPr>
          <p:cNvSpPr/>
          <p:nvPr/>
        </p:nvSpPr>
        <p:spPr>
          <a:xfrm flipV="1">
            <a:off x="7473255" y="4688479"/>
            <a:ext cx="995921" cy="559536"/>
          </a:xfrm>
          <a:prstGeom prst="bentArrow">
            <a:avLst>
              <a:gd name="adj1" fmla="val 9687"/>
              <a:gd name="adj2" fmla="val 15350"/>
              <a:gd name="adj3" fmla="val 23948"/>
              <a:gd name="adj4" fmla="val 27083"/>
            </a:avLst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88081" name="CasellaDiTesto 9"/>
          <p:cNvSpPr txBox="1">
            <a:spLocks noChangeArrowheads="1"/>
          </p:cNvSpPr>
          <p:nvPr/>
        </p:nvSpPr>
        <p:spPr bwMode="auto">
          <a:xfrm>
            <a:off x="4267202" y="2819400"/>
            <a:ext cx="6645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 charset="0"/>
              </a:rPr>
              <a:t>wall</a:t>
            </a:r>
            <a:r>
              <a:rPr lang="it-IT" sz="2000" dirty="0" err="1">
                <a:latin typeface="Calibri" charset="0"/>
              </a:rPr>
              <a:t>l</a:t>
            </a:r>
            <a:endParaRPr lang="it-IT" sz="2000" dirty="0">
              <a:latin typeface="Calibri" charset="0"/>
            </a:endParaRPr>
          </a:p>
        </p:txBody>
      </p:sp>
      <p:sp>
        <p:nvSpPr>
          <p:cNvPr id="88082" name="CasellaDiTesto 17"/>
          <p:cNvSpPr txBox="1">
            <a:spLocks noChangeArrowheads="1"/>
          </p:cNvSpPr>
          <p:nvPr/>
        </p:nvSpPr>
        <p:spPr bwMode="auto">
          <a:xfrm>
            <a:off x="4027490" y="3640138"/>
            <a:ext cx="604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 charset="0"/>
              </a:rPr>
              <a:t>wall</a:t>
            </a:r>
            <a:endParaRPr lang="it-IT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88083" name="CasellaDiTesto 18"/>
          <p:cNvSpPr txBox="1">
            <a:spLocks noChangeArrowheads="1"/>
          </p:cNvSpPr>
          <p:nvPr/>
        </p:nvSpPr>
        <p:spPr bwMode="auto">
          <a:xfrm>
            <a:off x="8388352" y="2735263"/>
            <a:ext cx="600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 charset="0"/>
              </a:rPr>
              <a:t>rays</a:t>
            </a:r>
            <a:endParaRPr lang="it-IT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88084" name="CasellaDiTesto 19"/>
          <p:cNvSpPr txBox="1">
            <a:spLocks noChangeArrowheads="1"/>
          </p:cNvSpPr>
          <p:nvPr/>
        </p:nvSpPr>
        <p:spPr bwMode="auto">
          <a:xfrm>
            <a:off x="3998915" y="4191000"/>
            <a:ext cx="600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 charset="0"/>
              </a:rPr>
              <a:t>rays</a:t>
            </a:r>
            <a:endParaRPr lang="it-IT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88085" name="CasellaDiTesto 20"/>
          <p:cNvSpPr txBox="1">
            <a:spLocks noChangeArrowheads="1"/>
          </p:cNvSpPr>
          <p:nvPr/>
        </p:nvSpPr>
        <p:spPr bwMode="auto">
          <a:xfrm>
            <a:off x="8382002" y="4954588"/>
            <a:ext cx="815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 charset="0"/>
              </a:rPr>
              <a:t>ejecta</a:t>
            </a:r>
            <a:endParaRPr lang="it-IT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88086" name="CasellaDiTesto 21"/>
          <p:cNvSpPr txBox="1">
            <a:spLocks noChangeArrowheads="1"/>
          </p:cNvSpPr>
          <p:nvPr/>
        </p:nvSpPr>
        <p:spPr bwMode="auto">
          <a:xfrm>
            <a:off x="2" y="4794250"/>
            <a:ext cx="8159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 charset="0"/>
              </a:rPr>
              <a:t>ejecta</a:t>
            </a:r>
            <a:endParaRPr lang="it-IT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88087" name="CasellaDiTesto 22"/>
          <p:cNvSpPr txBox="1">
            <a:spLocks noChangeArrowheads="1"/>
          </p:cNvSpPr>
          <p:nvPr/>
        </p:nvSpPr>
        <p:spPr bwMode="auto">
          <a:xfrm>
            <a:off x="4389438" y="5867400"/>
            <a:ext cx="5381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 charset="0"/>
              </a:rPr>
              <a:t>rim</a:t>
            </a:r>
            <a:endParaRPr lang="it-IT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88088" name="CasellaDiTesto 23"/>
          <p:cNvSpPr txBox="1">
            <a:spLocks noChangeArrowheads="1"/>
          </p:cNvSpPr>
          <p:nvPr/>
        </p:nvSpPr>
        <p:spPr bwMode="auto">
          <a:xfrm>
            <a:off x="173038" y="5757863"/>
            <a:ext cx="5378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 dirty="0" err="1">
                <a:solidFill>
                  <a:srgbClr val="FF0000"/>
                </a:solidFill>
                <a:latin typeface="Calibri" charset="0"/>
              </a:rPr>
              <a:t>rim</a:t>
            </a:r>
            <a:endParaRPr lang="it-IT" sz="20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88089" name="CasellaDiTesto 24"/>
          <p:cNvSpPr txBox="1">
            <a:spLocks noChangeArrowheads="1"/>
          </p:cNvSpPr>
          <p:nvPr/>
        </p:nvSpPr>
        <p:spPr bwMode="auto">
          <a:xfrm>
            <a:off x="60325" y="3830638"/>
            <a:ext cx="68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2000">
                <a:solidFill>
                  <a:srgbClr val="FF0000"/>
                </a:solidFill>
                <a:latin typeface="Calibri" charset="0"/>
              </a:rPr>
              <a:t>floor</a:t>
            </a:r>
          </a:p>
        </p:txBody>
      </p:sp>
      <p:sp>
        <p:nvSpPr>
          <p:cNvPr id="88090" name="CasellaDiTesto 25"/>
          <p:cNvSpPr txBox="1">
            <a:spLocks noChangeArrowheads="1"/>
          </p:cNvSpPr>
          <p:nvPr/>
        </p:nvSpPr>
        <p:spPr bwMode="auto">
          <a:xfrm>
            <a:off x="4027490" y="4699002"/>
            <a:ext cx="904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>
                <a:solidFill>
                  <a:srgbClr val="FF0000"/>
                </a:solidFill>
                <a:latin typeface="Calibri" charset="0"/>
              </a:rPr>
              <a:t>central</a:t>
            </a:r>
          </a:p>
          <a:p>
            <a:pPr algn="ctr"/>
            <a:r>
              <a:rPr lang="it-IT" sz="2000">
                <a:solidFill>
                  <a:srgbClr val="FF0000"/>
                </a:solidFill>
                <a:latin typeface="Calibri" charset="0"/>
              </a:rPr>
              <a:t>uplifts</a:t>
            </a:r>
          </a:p>
        </p:txBody>
      </p:sp>
      <p:sp>
        <p:nvSpPr>
          <p:cNvPr id="88091" name="CasellaDiTesto 26"/>
          <p:cNvSpPr txBox="1">
            <a:spLocks noChangeArrowheads="1"/>
          </p:cNvSpPr>
          <p:nvPr/>
        </p:nvSpPr>
        <p:spPr bwMode="auto">
          <a:xfrm>
            <a:off x="623888" y="1371600"/>
            <a:ext cx="85201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285750" indent="-285750"/>
            <a:r>
              <a:rPr lang="it-IT" dirty="0">
                <a:solidFill>
                  <a:srgbClr val="FF0000"/>
                </a:solidFill>
                <a:latin typeface="Calibri" charset="0"/>
              </a:rPr>
              <a:t>Impatto del bolide </a:t>
            </a:r>
            <a:r>
              <a:rPr lang="it-IT" dirty="0" err="1">
                <a:solidFill>
                  <a:srgbClr val="FF0000"/>
                </a:solidFill>
                <a:latin typeface="Calibri" charset="0"/>
              </a:rPr>
              <a:t>1</a:t>
            </a:r>
            <a:r>
              <a:rPr lang="it-IT" dirty="0">
                <a:solidFill>
                  <a:srgbClr val="FF0000"/>
                </a:solidFill>
                <a:latin typeface="Calibri" charset="0"/>
              </a:rPr>
              <a:t> sulla sabbia ricoperta da uno strato di farina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6F3346-0389-455C-8AFC-93B04399E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336" y="199860"/>
            <a:ext cx="7886700" cy="894639"/>
          </a:xfrm>
        </p:spPr>
        <p:txBody>
          <a:bodyPr/>
          <a:lstStyle/>
          <a:p>
            <a:pPr algn="ctr"/>
            <a:r>
              <a:rPr lang="it-IT" dirty="0"/>
              <a:t>CONCLUSIONI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B8A4B1-61E9-4DC4-B901-8723D8F79FCC}"/>
              </a:ext>
            </a:extLst>
          </p:cNvPr>
          <p:cNvSpPr txBox="1"/>
          <p:nvPr/>
        </p:nvSpPr>
        <p:spPr>
          <a:xfrm>
            <a:off x="1565535" y="1094497"/>
            <a:ext cx="600630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È possibile riprodurre crateri da impatto in scala ridotta, anche se i fenomeni fisici, che producono i risultati, sono differenti.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814AC6-4371-44C2-8A36-DC02DDEA5E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605158"/>
            <a:ext cx="3435330" cy="401561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36261F3-93FC-4CD7-BC28-A58DBADDDE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7" t="6848" r="5675" b="-3568"/>
          <a:stretch/>
        </p:blipFill>
        <p:spPr>
          <a:xfrm>
            <a:off x="5052308" y="2605155"/>
            <a:ext cx="3558292" cy="416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6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fera Grande Farina Video per slide">
            <a:hlinkClick r:id="" action="ppaction://media"/>
            <a:extLst>
              <a:ext uri="{FF2B5EF4-FFF2-40B4-BE49-F238E27FC236}">
                <a16:creationId xmlns:a16="http://schemas.microsoft.com/office/drawing/2014/main" id="{C440CFA4-51EA-4C1C-9B01-25E89DEED2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4363" y="0"/>
            <a:ext cx="79136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Schermata 2017-10-17 alle 11.28.2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77"/>
            <a:ext cx="9144000" cy="68167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10-17 alle 11.28.4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"/>
            <a:ext cx="9144001" cy="662305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10-17 alle 11.28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7"/>
            <a:ext cx="9144000" cy="67786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7-10-17 alle 11.29.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"/>
            <a:ext cx="9144000" cy="67151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Microsoft YaHei"/>
        <a:cs typeface="Microsoft YaHei"/>
      </a:majorFont>
      <a:minorFont>
        <a:latin typeface="Times New Roman"/>
        <a:ea typeface="Microsoft YaHei"/>
        <a:cs typeface="Microsoft Ya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3" charset="0"/>
            <a:ea typeface="Microsoft YaHei" charset="-122"/>
            <a:cs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3" charset="0"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pitchFamily="3" charset="0"/>
            <a:ea typeface="Microsoft YaHei" charset="-122"/>
            <a:cs typeface="Microsoft YaHei" charset="-122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795</Words>
  <Application>Microsoft Office PowerPoint</Application>
  <PresentationFormat>Presentazione su schermo (4:3)</PresentationFormat>
  <Paragraphs>336</Paragraphs>
  <Slides>57</Slides>
  <Notes>18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57</vt:i4>
      </vt:variant>
    </vt:vector>
  </HeadingPairs>
  <TitlesOfParts>
    <vt:vector size="65" baseType="lpstr">
      <vt:lpstr>Microsoft YaHei</vt:lpstr>
      <vt:lpstr>ＭＳ Ｐゴシック</vt:lpstr>
      <vt:lpstr>Arial</vt:lpstr>
      <vt:lpstr>Calibri</vt:lpstr>
      <vt:lpstr>Calibri Light</vt:lpstr>
      <vt:lpstr>Times New Roman</vt:lpstr>
      <vt:lpstr>Wingdings</vt:lpstr>
      <vt:lpstr>Struttura predefinita</vt:lpstr>
      <vt:lpstr>Bolidi a ciel sereno! Osservando il cielo  dal Liceo Issel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Bolide in Russia</vt:lpstr>
      <vt:lpstr>Presentazione standard di PowerPoint</vt:lpstr>
      <vt:lpstr>Le origini dei meteoroidi</vt:lpstr>
      <vt:lpstr>Presentazione standard di PowerPoint</vt:lpstr>
      <vt:lpstr>Effetti luminosi dei bolidi</vt:lpstr>
      <vt:lpstr>Presentazione standard di PowerPoint</vt:lpstr>
      <vt:lpstr>Le parti di un bolide</vt:lpstr>
      <vt:lpstr>La rottura dei bolidi</vt:lpstr>
      <vt:lpstr>La rottura dei bolidi</vt:lpstr>
      <vt:lpstr>3. I CRATERI DA IMPATTO TERRESTRI</vt:lpstr>
      <vt:lpstr>L’IMPATTO SULLA TERRA</vt:lpstr>
      <vt:lpstr>MA COME SI RICONOSCE UN CRATERE DA IMPATTO?</vt:lpstr>
      <vt:lpstr>BORDO DEL CRATERE (Pingualuit, Canada)</vt:lpstr>
      <vt:lpstr>SHATTER CONES </vt:lpstr>
      <vt:lpstr>VETRI DA IMPATTO (Vetro Libico)</vt:lpstr>
      <vt:lpstr>L’ATMOSFERA FA LA DIFFERENZA</vt:lpstr>
      <vt:lpstr>4. CRATERI DA IMPATTO EXTRATERRESTRI</vt:lpstr>
      <vt:lpstr>Presentazione standard di PowerPoint</vt:lpstr>
      <vt:lpstr>Presentazione standard di PowerPoint</vt:lpstr>
      <vt:lpstr>CARATTERISTICHE</vt:lpstr>
      <vt:lpstr>Presentazione standard di PowerPoint</vt:lpstr>
      <vt:lpstr>ENCELADO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Presentazione standard di PowerPoint</vt:lpstr>
      <vt:lpstr>6. SIMULAZIONE DI UN CRATERE DA IMPATTO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CONCLUSIONI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CRATERI DA IMPATTO TERRESTRI</dc:title>
  <dc:creator>Video</dc:creator>
  <cp:lastModifiedBy>Diego Dallara</cp:lastModifiedBy>
  <cp:revision>27</cp:revision>
  <cp:lastPrinted>1601-01-01T00:00:00Z</cp:lastPrinted>
  <dcterms:created xsi:type="dcterms:W3CDTF">2017-10-19T07:17:51Z</dcterms:created>
  <dcterms:modified xsi:type="dcterms:W3CDTF">2017-10-19T20:25:09Z</dcterms:modified>
</cp:coreProperties>
</file>